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66"/>
  </p:notesMasterIdLst>
  <p:handoutMasterIdLst>
    <p:handoutMasterId r:id="rId67"/>
  </p:handoutMasterIdLst>
  <p:sldIdLst>
    <p:sldId id="256" r:id="rId5"/>
    <p:sldId id="654" r:id="rId6"/>
    <p:sldId id="676" r:id="rId7"/>
    <p:sldId id="678" r:id="rId8"/>
    <p:sldId id="677" r:id="rId9"/>
    <p:sldId id="604" r:id="rId10"/>
    <p:sldId id="607" r:id="rId11"/>
    <p:sldId id="608" r:id="rId12"/>
    <p:sldId id="609" r:id="rId13"/>
    <p:sldId id="616" r:id="rId14"/>
    <p:sldId id="610" r:id="rId15"/>
    <p:sldId id="605" r:id="rId16"/>
    <p:sldId id="617" r:id="rId17"/>
    <p:sldId id="655" r:id="rId18"/>
    <p:sldId id="619" r:id="rId19"/>
    <p:sldId id="618" r:id="rId20"/>
    <p:sldId id="620" r:id="rId21"/>
    <p:sldId id="621" r:id="rId22"/>
    <p:sldId id="622" r:id="rId23"/>
    <p:sldId id="624" r:id="rId24"/>
    <p:sldId id="623" r:id="rId25"/>
    <p:sldId id="625" r:id="rId26"/>
    <p:sldId id="681" r:id="rId27"/>
    <p:sldId id="627" r:id="rId28"/>
    <p:sldId id="626" r:id="rId29"/>
    <p:sldId id="614" r:id="rId30"/>
    <p:sldId id="631" r:id="rId31"/>
    <p:sldId id="632" r:id="rId32"/>
    <p:sldId id="633" r:id="rId33"/>
    <p:sldId id="634" r:id="rId34"/>
    <p:sldId id="658" r:id="rId35"/>
    <p:sldId id="635" r:id="rId36"/>
    <p:sldId id="636" r:id="rId37"/>
    <p:sldId id="637" r:id="rId38"/>
    <p:sldId id="638" r:id="rId39"/>
    <p:sldId id="668" r:id="rId40"/>
    <p:sldId id="639" r:id="rId41"/>
    <p:sldId id="640" r:id="rId42"/>
    <p:sldId id="611" r:id="rId43"/>
    <p:sldId id="667" r:id="rId44"/>
    <p:sldId id="670" r:id="rId45"/>
    <p:sldId id="642" r:id="rId46"/>
    <p:sldId id="643" r:id="rId47"/>
    <p:sldId id="659" r:id="rId48"/>
    <p:sldId id="644" r:id="rId49"/>
    <p:sldId id="645" r:id="rId50"/>
    <p:sldId id="646" r:id="rId51"/>
    <p:sldId id="647" r:id="rId52"/>
    <p:sldId id="648" r:id="rId53"/>
    <p:sldId id="630" r:id="rId54"/>
    <p:sldId id="612" r:id="rId55"/>
    <p:sldId id="661" r:id="rId56"/>
    <p:sldId id="628" r:id="rId57"/>
    <p:sldId id="656" r:id="rId58"/>
    <p:sldId id="629" r:id="rId59"/>
    <p:sldId id="649" r:id="rId60"/>
    <p:sldId id="650" r:id="rId61"/>
    <p:sldId id="680" r:id="rId62"/>
    <p:sldId id="651" r:id="rId63"/>
    <p:sldId id="652" r:id="rId64"/>
    <p:sldId id="669" r:id="rId6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A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5"/>
    <p:restoredTop sz="95743"/>
  </p:normalViewPr>
  <p:slideViewPr>
    <p:cSldViewPr snapToGrid="0" snapToObjects="1">
      <p:cViewPr varScale="1">
        <p:scale>
          <a:sx n="62" d="100"/>
          <a:sy n="62" d="100"/>
        </p:scale>
        <p:origin x="636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99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ksandra Kocet [ITC]" userId="8defb94a-3f62-45ff-92d9-940da0ec613d" providerId="ADAL" clId="{391ECDB9-2CE5-40D7-AA5D-BC73B748708B}"/>
    <pc:docChg chg="delSld">
      <pc:chgData name="Aleksandra Kocet [ITC]" userId="8defb94a-3f62-45ff-92d9-940da0ec613d" providerId="ADAL" clId="{391ECDB9-2CE5-40D7-AA5D-BC73B748708B}" dt="2020-10-28T19:40:38.155" v="1" actId="2696"/>
      <pc:docMkLst>
        <pc:docMk/>
      </pc:docMkLst>
      <pc:sldChg chg="del">
        <pc:chgData name="Aleksandra Kocet [ITC]" userId="8defb94a-3f62-45ff-92d9-940da0ec613d" providerId="ADAL" clId="{391ECDB9-2CE5-40D7-AA5D-BC73B748708B}" dt="2020-10-28T19:40:09.074" v="0" actId="2696"/>
        <pc:sldMkLst>
          <pc:docMk/>
          <pc:sldMk cId="2470952320" sldId="660"/>
        </pc:sldMkLst>
      </pc:sldChg>
      <pc:sldChg chg="del">
        <pc:chgData name="Aleksandra Kocet [ITC]" userId="8defb94a-3f62-45ff-92d9-940da0ec613d" providerId="ADAL" clId="{391ECDB9-2CE5-40D7-AA5D-BC73B748708B}" dt="2020-10-28T19:40:38.155" v="1" actId="2696"/>
        <pc:sldMkLst>
          <pc:docMk/>
          <pc:sldMk cId="1794817926" sldId="67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00CA0737-CFBA-F345-8BA6-AC8C2FBDCA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42AB79E-69E9-EB4F-AE12-294828679E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DB93E-12E6-764C-8C94-B7EB715BEA1A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11212E0-F3CE-6648-B163-CD6EEF3516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3B0D232-5C42-AE4A-87DA-A41284F5F3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0E8A9-DB39-7243-A535-D51BAA6B4B0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5838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8895E-7F8C-924F-95B6-DECA4324ED90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4110D-0FF1-F64F-800D-DA5CD8BF9E4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265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7F6F0A-FA0D-48BA-B8BE-C6C842B3C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8182" y="1197812"/>
            <a:ext cx="8856517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0619442-73EE-433B-B5FE-AFB280B55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8182" y="3626977"/>
            <a:ext cx="8856517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58C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Kliknite, če želite urediti slog podnaslova matrice</a:t>
            </a:r>
          </a:p>
        </p:txBody>
      </p:sp>
      <p:cxnSp>
        <p:nvCxnSpPr>
          <p:cNvPr id="21" name="Raven povezovalnik 20">
            <a:extLst>
              <a:ext uri="{FF2B5EF4-FFF2-40B4-BE49-F238E27FC236}">
                <a16:creationId xmlns:a16="http://schemas.microsoft.com/office/drawing/2014/main" id="{19C416A4-26F3-4F8F-AA79-AC1E805D97F8}"/>
              </a:ext>
            </a:extLst>
          </p:cNvPr>
          <p:cNvCxnSpPr/>
          <p:nvPr userDrawn="1"/>
        </p:nvCxnSpPr>
        <p:spPr>
          <a:xfrm>
            <a:off x="1762124" y="0"/>
            <a:ext cx="0" cy="6858000"/>
          </a:xfrm>
          <a:prstGeom prst="line">
            <a:avLst/>
          </a:prstGeom>
          <a:ln>
            <a:solidFill>
              <a:srgbClr val="3395B7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Označba mesta datuma 3">
            <a:extLst>
              <a:ext uri="{FF2B5EF4-FFF2-40B4-BE49-F238E27FC236}">
                <a16:creationId xmlns:a16="http://schemas.microsoft.com/office/drawing/2014/main" id="{49188802-E213-4507-839B-5B218C05B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86361" y="62974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3395B7"/>
                </a:solidFill>
              </a:defRPr>
            </a:lvl1pPr>
          </a:lstStyle>
          <a:p>
            <a:fld id="{840636AB-067D-4977-BCB3-3195479ABF60}" type="datetime1">
              <a:rPr lang="sl-SI" smtClean="0"/>
              <a:t>28.10.2020</a:t>
            </a:fld>
            <a:endParaRPr lang="sl-SI" dirty="0"/>
          </a:p>
        </p:txBody>
      </p:sp>
      <p:sp>
        <p:nvSpPr>
          <p:cNvPr id="23" name="Označba mesta številke diapozitiva 5">
            <a:extLst>
              <a:ext uri="{FF2B5EF4-FFF2-40B4-BE49-F238E27FC236}">
                <a16:creationId xmlns:a16="http://schemas.microsoft.com/office/drawing/2014/main" id="{F0350C63-D15F-43F9-BD89-4974BF89F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7" y="62974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95B7"/>
                </a:solidFill>
              </a:defRPr>
            </a:lvl1pPr>
          </a:lstStyle>
          <a:p>
            <a:fld id="{D1C8377A-F5B4-46F9-8B4E-A4938B486E44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6493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66E2C8-50FB-4919-9487-D3F9AAA7D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4A533D5-474C-4DF6-A81D-FE619590F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C58C5B"/>
                </a:solidFill>
              </a:defRPr>
            </a:lvl1pPr>
            <a:lvl2pPr>
              <a:defRPr>
                <a:solidFill>
                  <a:srgbClr val="C58C5B"/>
                </a:solidFill>
              </a:defRPr>
            </a:lvl2pPr>
            <a:lvl3pPr>
              <a:defRPr>
                <a:solidFill>
                  <a:srgbClr val="C58C5B"/>
                </a:solidFill>
              </a:defRPr>
            </a:lvl3pPr>
            <a:lvl4pPr>
              <a:defRPr>
                <a:solidFill>
                  <a:srgbClr val="C58C5B"/>
                </a:solidFill>
              </a:defRPr>
            </a:lvl4pPr>
            <a:lvl5pPr>
              <a:defRPr>
                <a:solidFill>
                  <a:srgbClr val="C58C5B"/>
                </a:solidFill>
              </a:defRPr>
            </a:lvl5pPr>
          </a:lstStyle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6D48820-A9B8-4DE4-A29B-94E0D9131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59A839-8799-414B-AE90-F5BEEC2C5A70}" type="datetime1">
              <a:rPr lang="sl-SI" smtClean="0"/>
              <a:t>28.10.2020</a:t>
            </a:fld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53B2BB5-B9B3-4652-AE2D-81C76D77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377A-F5B4-46F9-8B4E-A4938B486E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538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B5FF56-0D86-4082-9547-68FD5680B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2EF4537-27C1-42FC-975F-8DC030324A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6493" y="1811180"/>
            <a:ext cx="4563689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43B2693-EA08-4AB2-BAA3-F8E19721D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90111" y="1825625"/>
            <a:ext cx="4563689" cy="4351338"/>
          </a:xfrm>
        </p:spPr>
        <p:txBody>
          <a:bodyPr/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B852F6B-D650-4D09-95AD-045CC6835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CD229F-0BC4-4745-AE02-3169E6231FA2}" type="datetime1">
              <a:rPr lang="sl-SI" smtClean="0"/>
              <a:t>28.10.2020</a:t>
            </a:fld>
            <a:endParaRPr lang="sl-SI" dirty="0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6A8C887-087E-4D63-B3C7-F12070A62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377A-F5B4-46F9-8B4E-A4938B486E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856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340F9F-740A-4439-BBE2-22BC52CAB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8470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3AA0063-280B-46DC-8770-13066AC71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294" y="449263"/>
            <a:ext cx="5154093" cy="54117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57D87A3-5489-4300-A3DE-81695CA4F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58470" y="2111432"/>
            <a:ext cx="3932237" cy="37496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DB68913-BA0F-4D43-82BE-45B4135FC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A69F2F-FE4B-44B5-BA13-56B31B9D61E9}" type="datetime1">
              <a:rPr lang="sl-SI" smtClean="0"/>
              <a:t>28.10.2020</a:t>
            </a:fld>
            <a:endParaRPr lang="sl-SI" dirty="0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EFFE620-7C00-411D-8A89-3A4ED82E5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377A-F5B4-46F9-8B4E-A4938B486E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9916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7DDA262D-68B5-4F59-9C4A-DDA1B66B1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494" y="365125"/>
            <a:ext cx="92673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8B56AF4-80C3-45E5-A042-1DC1B412F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6494" y="1825625"/>
            <a:ext cx="92673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6C6F398-1B58-4B63-8DF8-ADE4510466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86361" y="62974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3395B7"/>
                </a:solidFill>
              </a:defRPr>
            </a:lvl1pPr>
          </a:lstStyle>
          <a:p>
            <a:fld id="{DBB0483E-AEF3-4FC6-8835-81153BC04E82}" type="datetime1">
              <a:rPr lang="sl-SI" smtClean="0"/>
              <a:t>28.10.2020</a:t>
            </a:fld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C438D7A-7716-4A0F-BFC1-2279CBB70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7" y="62974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95B7"/>
                </a:solidFill>
              </a:defRPr>
            </a:lvl1pPr>
          </a:lstStyle>
          <a:p>
            <a:endParaRPr lang="sl-SI" dirty="0"/>
          </a:p>
        </p:txBody>
      </p:sp>
      <p:cxnSp>
        <p:nvCxnSpPr>
          <p:cNvPr id="10" name="Raven povezovalnik 9">
            <a:extLst>
              <a:ext uri="{FF2B5EF4-FFF2-40B4-BE49-F238E27FC236}">
                <a16:creationId xmlns:a16="http://schemas.microsoft.com/office/drawing/2014/main" id="{A79BAAFE-F93B-43C3-BDF6-9F5C65BFDDD5}"/>
              </a:ext>
            </a:extLst>
          </p:cNvPr>
          <p:cNvCxnSpPr/>
          <p:nvPr userDrawn="1"/>
        </p:nvCxnSpPr>
        <p:spPr>
          <a:xfrm>
            <a:off x="1762124" y="0"/>
            <a:ext cx="0" cy="6858000"/>
          </a:xfrm>
          <a:prstGeom prst="line">
            <a:avLst/>
          </a:prstGeom>
          <a:ln>
            <a:solidFill>
              <a:srgbClr val="3395B7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Slika 6" descr="Slika, ki vsebuje besede zunanje, znak, hrana, zelena&#10;&#10;Opis je samodejno ustvarjen">
            <a:extLst>
              <a:ext uri="{FF2B5EF4-FFF2-40B4-BE49-F238E27FC236}">
                <a16:creationId xmlns:a16="http://schemas.microsoft.com/office/drawing/2014/main" id="{4EA43FDD-B7E9-445C-AF59-28932D85FF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72" y="6296219"/>
            <a:ext cx="1360981" cy="408294"/>
          </a:xfrm>
          <a:prstGeom prst="rect">
            <a:avLst/>
          </a:prstGeom>
        </p:spPr>
      </p:pic>
      <p:pic>
        <p:nvPicPr>
          <p:cNvPr id="12" name="Slika 11" descr="Slika, ki vsebuje besede risba, znak&#10;&#10;Opis je samodejno ustvarjen">
            <a:extLst>
              <a:ext uri="{FF2B5EF4-FFF2-40B4-BE49-F238E27FC236}">
                <a16:creationId xmlns:a16="http://schemas.microsoft.com/office/drawing/2014/main" id="{09BF8B42-37D3-46A6-916D-D08D6F260C2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10" y="4903465"/>
            <a:ext cx="1360981" cy="696130"/>
          </a:xfrm>
          <a:prstGeom prst="rect">
            <a:avLst/>
          </a:prstGeom>
        </p:spPr>
      </p:pic>
      <p:pic>
        <p:nvPicPr>
          <p:cNvPr id="14" name="Slika 13" descr="Slika, ki vsebuje besede risba&#10;&#10;Opis je samodejno ustvarjen">
            <a:extLst>
              <a:ext uri="{FF2B5EF4-FFF2-40B4-BE49-F238E27FC236}">
                <a16:creationId xmlns:a16="http://schemas.microsoft.com/office/drawing/2014/main" id="{45F42822-362C-4AEF-ACEB-65B45B9C5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73131"/>
            <a:ext cx="1572426" cy="549552"/>
          </a:xfrm>
          <a:prstGeom prst="rect">
            <a:avLst/>
          </a:prstGeom>
        </p:spPr>
      </p:pic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14D80A6F-7714-4D85-87FB-9302C21F166F}"/>
              </a:ext>
            </a:extLst>
          </p:cNvPr>
          <p:cNvCxnSpPr>
            <a:cxnSpLocks/>
          </p:cNvCxnSpPr>
          <p:nvPr userDrawn="1"/>
        </p:nvCxnSpPr>
        <p:spPr>
          <a:xfrm flipH="1">
            <a:off x="1762124" y="6238431"/>
            <a:ext cx="10429876" cy="0"/>
          </a:xfrm>
          <a:prstGeom prst="line">
            <a:avLst/>
          </a:prstGeom>
          <a:ln>
            <a:solidFill>
              <a:srgbClr val="3395B7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3" name="Slika 7">
            <a:extLst>
              <a:ext uri="{FF2B5EF4-FFF2-40B4-BE49-F238E27FC236}">
                <a16:creationId xmlns:a16="http://schemas.microsoft.com/office/drawing/2014/main" id="{F442B1D3-EEB2-8C45-9283-E557A4FF17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13" t="14314" r="10870" b="16904"/>
          <a:stretch/>
        </p:blipFill>
        <p:spPr>
          <a:xfrm>
            <a:off x="34184" y="222189"/>
            <a:ext cx="1683823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2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395B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C58C5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C58C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C58C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C58C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C58C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/photos/art?utm_source=unsplash&amp;utm_medium=referral&amp;utm_content=creditCopyText" TargetMode="External"/><Relationship Id="rId2" Type="http://schemas.openxmlformats.org/officeDocument/2006/relationships/hyperlink" Target="https://unsplash.com/@anko_?utm_source=unsplash&amp;utm_medium=referral&amp;utm_content=creditCopyTex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/photos/path?utm_source=unsplash&amp;utm_medium=referral&amp;utm_content=creditCopyText" TargetMode="External"/><Relationship Id="rId2" Type="http://schemas.openxmlformats.org/officeDocument/2006/relationships/hyperlink" Target="https://unsplash.com/@jonasdenil?utm_source=unsplash&amp;utm_medium=referral&amp;utm_content=creditCopyTex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research/participants/data/ref/h2020/wp/2014_2015/annexes/h2020-wp1415-annex-g-trl_en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/photos/study?utm_source=unsplash&amp;utm_medium=referral&amp;utm_content=creditCopyText" TargetMode="External"/><Relationship Id="rId2" Type="http://schemas.openxmlformats.org/officeDocument/2006/relationships/hyperlink" Target="https://unsplash.com/@thoughtcatalog?utm_source=unsplash&amp;utm_medium=referral&amp;utm_content=creditCopyTex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linkedin.com/in/matteosabini3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/photos/brainstorming?utm_source=unsplash&amp;utm_medium=referral&amp;utm_content=creditCopyText" TargetMode="External"/><Relationship Id="rId2" Type="http://schemas.openxmlformats.org/officeDocument/2006/relationships/hyperlink" Target="https://unsplash.com/@joszczepanska?utm_source=unsplash&amp;utm_medium=referral&amp;utm_content=creditCopyTex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nstack.com/leancanvas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/photos/drone?utm_source=unsplash&amp;utm_medium=referral&amp;utm_content=creditCopyText" TargetMode="External"/><Relationship Id="rId2" Type="http://schemas.openxmlformats.org/officeDocument/2006/relationships/hyperlink" Target="https://unsplash.com/@dyana?utm_source=unsplash&amp;utm_medium=referral&amp;utm_content=creditCopyTex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comparison-chart-with-our-business-competitors-and-real-time-testing.html" TargetMode="External"/><Relationship Id="rId7" Type="http://schemas.openxmlformats.org/officeDocument/2006/relationships/hyperlink" Target="https://www.slideteam.net/competitive-analysis-value-map-ppt-powerpoint-presentation-file-layout.html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https://slidemodel.com/templates/product-comparison-powerpoint-template/" TargetMode="Externa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joshcala?utm_source=unsplash&amp;utm_medium=referral&amp;utm_content=creditCopyText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splash.com/s/photos/team?utm_source=unsplash&amp;utm_medium=referral&amp;utm_content=creditCopyText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it/pin/653162752197448075/" TargetMode="External"/><Relationship Id="rId7" Type="http://schemas.openxmlformats.org/officeDocument/2006/relationships/hyperlink" Target="https://www.slidesalad.com/product/team-introduction-layouts-powerpoint-presentation-template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hyperlink" Target="https://www.slideteam.net/meet-the-team-powerpoint-template.html" TargetMode="External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davidpisnoy?utm_source=unsplash&amp;utm_medium=referral&amp;utm_content=creditCopyText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splash.com/s/photos/design?utm_source=unsplash&amp;utm_medium=referral&amp;utm_content=creditCopyText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/photos/instruments?utm_source=unsplash&amp;utm_medium=referral&amp;utm_content=creditCopyText" TargetMode="External"/><Relationship Id="rId2" Type="http://schemas.openxmlformats.org/officeDocument/2006/relationships/hyperlink" Target="https://unsplash.com/@karim_manjra?utm_source=unsplash&amp;utm_medium=referral&amp;utm_content=creditCopyTex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" TargetMode="External"/><Relationship Id="rId3" Type="http://schemas.openxmlformats.org/officeDocument/2006/relationships/hyperlink" Target="https://www.strategyzer.com/canvas/business-model-canvas" TargetMode="External"/><Relationship Id="rId7" Type="http://schemas.openxmlformats.org/officeDocument/2006/relationships/hyperlink" Target="v" TargetMode="External"/><Relationship Id="rId2" Type="http://schemas.openxmlformats.org/officeDocument/2006/relationships/hyperlink" Target="https://best3minute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vjj9qOxGCgk" TargetMode="External"/><Relationship Id="rId5" Type="http://schemas.openxmlformats.org/officeDocument/2006/relationships/hyperlink" Target="http://www.access4smes.eu/publications/?cmd=files-management&amp;sort=asc&amp;order=name&amp;type=5" TargetMode="External"/><Relationship Id="rId4" Type="http://schemas.openxmlformats.org/officeDocument/2006/relationships/hyperlink" Target="https://ec.europa.eu/easme/sites/easme-site/files/eic-pilot-sme-instrument-pitch-deck-templates.pdf" TargetMode="External"/><Relationship Id="rId9" Type="http://schemas.openxmlformats.org/officeDocument/2006/relationships/hyperlink" Target="https://pixabay.com/it/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rotolo@apre.it" TargetMode="External"/><Relationship Id="rId2" Type="http://schemas.openxmlformats.org/officeDocument/2006/relationships/hyperlink" Target="https://cordis.europa.eu/project/id/824208/i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/photos/motivation?utm_source=unsplash&amp;utm_medium=referral&amp;utm_content=creditCopyText" TargetMode="External"/><Relationship Id="rId2" Type="http://schemas.openxmlformats.org/officeDocument/2006/relationships/hyperlink" Target="https://unsplash.com/@drew_beamer?utm_source=unsplash&amp;utm_medium=referral&amp;utm_content=creditCopyTex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ictionary.cambridge.org/it/dizionario/inglese/elevator-pitch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matteosabini3/" TargetMode="External"/><Relationship Id="rId2" Type="http://schemas.openxmlformats.org/officeDocument/2006/relationships/hyperlink" Target="mailto:sabini@apre.i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matteosabini3/" TargetMode="External"/><Relationship Id="rId2" Type="http://schemas.openxmlformats.org/officeDocument/2006/relationships/hyperlink" Target="mailto:sabini@apre.i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hyperlink" Target="http://www.sli.do/" TargetMode="External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tateisimikito?utm_source=unsplash&amp;utm_medium=referral&amp;utm_content=creditCopyText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splash.com/?utm_source=unsplash&amp;utm_medium=referral&amp;utm_content=creditCopyText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hyperlink" Target="https://unsplash.com/s/photos/take-a-breath?utm_source=unsplash&amp;utm_medium=referral&amp;utm_content=creditCopyText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hyperlink" Target="https://unsplash.com/@theranaman?utm_source=unsplash&amp;utm_medium=referral&amp;utm_content=creditCopyText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AA00D08-1B44-C24E-940D-C3343EFB8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0373" y="-1193800"/>
            <a:ext cx="8856517" cy="2387600"/>
          </a:xfrm>
        </p:spPr>
        <p:txBody>
          <a:bodyPr/>
          <a:lstStyle/>
          <a:p>
            <a:r>
              <a:rPr lang="it-IT" dirty="0"/>
              <a:t>How to </a:t>
            </a:r>
            <a:r>
              <a:rPr lang="it-IT" dirty="0" err="1"/>
              <a:t>pitch</a:t>
            </a:r>
            <a:endParaRPr lang="it-IT" dirty="0"/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AA272BE9-80CE-4C4D-AFED-6BEA81398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0374" y="5280523"/>
            <a:ext cx="8856517" cy="1655762"/>
          </a:xfrm>
        </p:spPr>
        <p:txBody>
          <a:bodyPr/>
          <a:lstStyle/>
          <a:p>
            <a:r>
              <a:rPr lang="it-IT" dirty="0"/>
              <a:t>Matteo Sabini</a:t>
            </a:r>
          </a:p>
          <a:p>
            <a:r>
              <a:rPr lang="it-IT" dirty="0"/>
              <a:t>Farm2Fork </a:t>
            </a:r>
            <a:r>
              <a:rPr lang="it-IT" dirty="0" err="1"/>
              <a:t>Hack</a:t>
            </a:r>
            <a:endParaRPr lang="it-IT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FE3ED7F-9153-074C-A99D-55F9CEAA85D8}"/>
              </a:ext>
            </a:extLst>
          </p:cNvPr>
          <p:cNvSpPr/>
          <p:nvPr/>
        </p:nvSpPr>
        <p:spPr>
          <a:xfrm>
            <a:off x="8543757" y="6353294"/>
            <a:ext cx="3648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Photo by </a:t>
            </a:r>
            <a:r>
              <a:rPr lang="it-IT" dirty="0">
                <a:hlinkClick r:id="rId2"/>
              </a:rPr>
              <a:t>Anna Kolosyuk</a:t>
            </a:r>
            <a:r>
              <a:rPr lang="it-IT" dirty="0"/>
              <a:t> on </a:t>
            </a:r>
            <a:r>
              <a:rPr lang="it-IT" dirty="0">
                <a:hlinkClick r:id="rId3"/>
              </a:rPr>
              <a:t>Unsplash</a:t>
            </a:r>
            <a:endParaRPr lang="it-IT" dirty="0"/>
          </a:p>
        </p:txBody>
      </p:sp>
      <p:pic>
        <p:nvPicPr>
          <p:cNvPr id="6" name="Immagine 5" descr="Immagine che contiene interni, tavolo, torta, sedendo&#10;&#10;Descrizione generata automaticamente">
            <a:extLst>
              <a:ext uri="{FF2B5EF4-FFF2-40B4-BE49-F238E27FC236}">
                <a16:creationId xmlns:a16="http://schemas.microsoft.com/office/drawing/2014/main" id="{518B8DD2-33B6-6140-BF01-EB79F2B3B7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665" y="1327820"/>
            <a:ext cx="6111931" cy="381868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9963D7A-871C-6646-AAE8-0EB62C428BE5}"/>
              </a:ext>
            </a:extLst>
          </p:cNvPr>
          <p:cNvSpPr txBox="1"/>
          <p:nvPr/>
        </p:nvSpPr>
        <p:spPr>
          <a:xfrm>
            <a:off x="6125227" y="-17411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3676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37516-8CAE-F64A-95FF-B9EAE4EA2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Step</a:t>
            </a:r>
            <a:r>
              <a:rPr lang="it-IT" dirty="0"/>
              <a:t> by </a:t>
            </a:r>
            <a:r>
              <a:rPr lang="it-IT" dirty="0" err="1"/>
              <a:t>step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2E744F-889A-1D47-BF46-995CA9DED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3023" y="1777384"/>
            <a:ext cx="4903241" cy="4351338"/>
          </a:xfrm>
        </p:spPr>
        <p:txBody>
          <a:bodyPr/>
          <a:lstStyle/>
          <a:p>
            <a:r>
              <a:rPr lang="it-IT" dirty="0"/>
              <a:t>Do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know</a:t>
            </a:r>
            <a:r>
              <a:rPr lang="it-IT" dirty="0"/>
              <a:t> </a:t>
            </a:r>
            <a:r>
              <a:rPr lang="it-IT" dirty="0" err="1"/>
              <a:t>yourself</a:t>
            </a:r>
            <a:r>
              <a:rPr lang="it-IT" dirty="0"/>
              <a:t>?</a:t>
            </a:r>
          </a:p>
          <a:p>
            <a:r>
              <a:rPr lang="it-IT" dirty="0" err="1"/>
              <a:t>Preparation</a:t>
            </a:r>
            <a:r>
              <a:rPr lang="it-IT" dirty="0"/>
              <a:t> </a:t>
            </a:r>
            <a:r>
              <a:rPr lang="it-IT" dirty="0" err="1"/>
              <a:t>phase</a:t>
            </a:r>
            <a:endParaRPr lang="it-IT" dirty="0"/>
          </a:p>
          <a:p>
            <a:r>
              <a:rPr lang="it-IT" dirty="0"/>
              <a:t>Pitch </a:t>
            </a:r>
            <a:r>
              <a:rPr lang="it-IT" dirty="0" err="1"/>
              <a:t>structure</a:t>
            </a:r>
            <a:r>
              <a:rPr lang="it-IT" dirty="0"/>
              <a:t> </a:t>
            </a:r>
            <a:r>
              <a:rPr lang="it-IT" dirty="0" err="1"/>
              <a:t>definition</a:t>
            </a:r>
            <a:r>
              <a:rPr lang="it-IT" dirty="0"/>
              <a:t> – The </a:t>
            </a:r>
            <a:r>
              <a:rPr lang="it-IT" dirty="0" err="1"/>
              <a:t>pitch</a:t>
            </a:r>
            <a:r>
              <a:rPr lang="it-IT" dirty="0"/>
              <a:t> </a:t>
            </a:r>
            <a:r>
              <a:rPr lang="it-IT" dirty="0" err="1"/>
              <a:t>canvas</a:t>
            </a:r>
            <a:r>
              <a:rPr lang="it-IT" dirty="0"/>
              <a:t>®</a:t>
            </a:r>
          </a:p>
          <a:p>
            <a:r>
              <a:rPr lang="it-IT" dirty="0"/>
              <a:t>How to </a:t>
            </a:r>
            <a:r>
              <a:rPr lang="it-IT" dirty="0" err="1"/>
              <a:t>act</a:t>
            </a:r>
            <a:endParaRPr lang="it-IT" dirty="0"/>
          </a:p>
          <a:p>
            <a:r>
              <a:rPr lang="it-IT" dirty="0" err="1"/>
              <a:t>Graphic</a:t>
            </a:r>
            <a:r>
              <a:rPr lang="it-IT" dirty="0"/>
              <a:t> design</a:t>
            </a:r>
          </a:p>
          <a:p>
            <a:r>
              <a:rPr lang="it-IT" dirty="0" err="1"/>
              <a:t>Good</a:t>
            </a:r>
            <a:r>
              <a:rPr lang="it-IT" dirty="0"/>
              <a:t> </a:t>
            </a:r>
            <a:r>
              <a:rPr lang="it-IT" dirty="0" err="1"/>
              <a:t>practices</a:t>
            </a:r>
            <a:r>
              <a:rPr lang="it-IT" dirty="0"/>
              <a:t> and common </a:t>
            </a:r>
            <a:r>
              <a:rPr lang="it-IT" dirty="0" err="1"/>
              <a:t>mistakes</a:t>
            </a:r>
            <a:endParaRPr lang="it-IT" dirty="0"/>
          </a:p>
          <a:p>
            <a:r>
              <a:rPr lang="it-IT" dirty="0" err="1"/>
              <a:t>Useful</a:t>
            </a:r>
            <a:r>
              <a:rPr lang="it-IT" dirty="0"/>
              <a:t> </a:t>
            </a:r>
            <a:r>
              <a:rPr lang="it-IT" dirty="0" err="1"/>
              <a:t>resources</a:t>
            </a:r>
            <a:endParaRPr lang="it-IT" dirty="0"/>
          </a:p>
          <a:p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D6C616F-E45D-5648-A816-A1655FC8D467}"/>
              </a:ext>
            </a:extLst>
          </p:cNvPr>
          <p:cNvSpPr/>
          <p:nvPr/>
        </p:nvSpPr>
        <p:spPr>
          <a:xfrm>
            <a:off x="8856022" y="6308209"/>
            <a:ext cx="333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Photo by </a:t>
            </a:r>
            <a:r>
              <a:rPr lang="it-IT" dirty="0">
                <a:hlinkClick r:id="rId2"/>
              </a:rPr>
              <a:t>Jonas Denil</a:t>
            </a:r>
            <a:r>
              <a:rPr lang="it-IT" dirty="0"/>
              <a:t> on </a:t>
            </a:r>
            <a:r>
              <a:rPr lang="it-IT" dirty="0">
                <a:hlinkClick r:id="rId3"/>
              </a:rPr>
              <a:t>Unsplash</a:t>
            </a:r>
            <a:endParaRPr lang="it-IT" dirty="0"/>
          </a:p>
        </p:txBody>
      </p:sp>
      <p:pic>
        <p:nvPicPr>
          <p:cNvPr id="6" name="Immagine 5" descr="Immagine che contiene edificio, sedendo, tavolo, cibo&#10;&#10;Descrizione generata automaticamente">
            <a:extLst>
              <a:ext uri="{FF2B5EF4-FFF2-40B4-BE49-F238E27FC236}">
                <a16:creationId xmlns:a16="http://schemas.microsoft.com/office/drawing/2014/main" id="{8F7E915C-848E-AF44-9B62-A58D131C95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415523" y="438942"/>
            <a:ext cx="6215418" cy="533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9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88582-9991-9544-9457-363802B4D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Before</a:t>
            </a:r>
            <a:r>
              <a:rPr lang="it-IT" dirty="0"/>
              <a:t> to start… </a:t>
            </a:r>
            <a:r>
              <a:rPr lang="it-IT" dirty="0" err="1"/>
              <a:t>know</a:t>
            </a:r>
            <a:r>
              <a:rPr lang="it-IT" dirty="0"/>
              <a:t> </a:t>
            </a:r>
            <a:r>
              <a:rPr lang="it-IT" dirty="0" err="1"/>
              <a:t>yourself</a:t>
            </a:r>
            <a:r>
              <a:rPr lang="it-IT" dirty="0"/>
              <a:t>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3535A1-9F15-9F4E-B706-9A36249C7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5351" y="1674496"/>
            <a:ext cx="9930617" cy="435133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it-IT" dirty="0" err="1"/>
              <a:t>What</a:t>
            </a:r>
            <a:r>
              <a:rPr lang="it-IT" dirty="0"/>
              <a:t> do </a:t>
            </a:r>
            <a:r>
              <a:rPr lang="it-IT" dirty="0" err="1"/>
              <a:t>you</a:t>
            </a:r>
            <a:r>
              <a:rPr lang="it-IT" dirty="0"/>
              <a:t> company do?</a:t>
            </a:r>
          </a:p>
          <a:p>
            <a:pPr algn="just">
              <a:lnSpc>
                <a:spcPct val="150000"/>
              </a:lnSpc>
            </a:pPr>
            <a:r>
              <a:rPr lang="it-IT" dirty="0" err="1"/>
              <a:t>What</a:t>
            </a:r>
            <a:r>
              <a:rPr lang="it-IT" dirty="0"/>
              <a:t> are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proposing</a:t>
            </a:r>
            <a:r>
              <a:rPr lang="it-IT" dirty="0"/>
              <a:t>? (Product, service, etc.)</a:t>
            </a:r>
          </a:p>
          <a:p>
            <a:pPr algn="just">
              <a:lnSpc>
                <a:spcPct val="150000"/>
              </a:lnSpc>
            </a:pPr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stage (</a:t>
            </a:r>
            <a:r>
              <a:rPr lang="it-IT" dirty="0" err="1"/>
              <a:t>concept</a:t>
            </a:r>
            <a:r>
              <a:rPr lang="it-IT" dirty="0"/>
              <a:t>, </a:t>
            </a:r>
            <a:r>
              <a:rPr lang="it-IT" dirty="0" err="1"/>
              <a:t>prototype</a:t>
            </a:r>
            <a:r>
              <a:rPr lang="it-IT" dirty="0"/>
              <a:t>, on the market, …) of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proposal</a:t>
            </a:r>
            <a:r>
              <a:rPr lang="it-IT" dirty="0"/>
              <a:t>? </a:t>
            </a:r>
            <a:r>
              <a:rPr lang="it-IT" dirty="0">
                <a:sym typeface="Wingdings" pitchFamily="2" charset="2"/>
              </a:rPr>
              <a:t> Use TRL scale* </a:t>
            </a:r>
            <a:endParaRPr lang="it-IT" dirty="0"/>
          </a:p>
          <a:p>
            <a:pPr algn="just">
              <a:lnSpc>
                <a:spcPct val="150000"/>
              </a:lnSpc>
            </a:pP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proposition</a:t>
            </a:r>
            <a:r>
              <a:rPr lang="it-IT" dirty="0"/>
              <a:t> </a:t>
            </a:r>
            <a:r>
              <a:rPr lang="it-IT" dirty="0" err="1"/>
              <a:t>clearly</a:t>
            </a:r>
            <a:r>
              <a:rPr lang="it-IT" dirty="0"/>
              <a:t> </a:t>
            </a:r>
            <a:r>
              <a:rPr lang="it-IT" dirty="0" err="1"/>
              <a:t>defined</a:t>
            </a:r>
            <a:r>
              <a:rPr lang="it-IT" dirty="0"/>
              <a:t>?</a:t>
            </a:r>
          </a:p>
          <a:p>
            <a:pPr algn="just">
              <a:lnSpc>
                <a:spcPct val="150000"/>
              </a:lnSpc>
            </a:pPr>
            <a:r>
              <a:rPr lang="it-IT" dirty="0" err="1"/>
              <a:t>What</a:t>
            </a:r>
            <a:r>
              <a:rPr lang="it-IT" dirty="0"/>
              <a:t> do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need</a:t>
            </a:r>
            <a:r>
              <a:rPr lang="it-IT" dirty="0"/>
              <a:t> from the audience/</a:t>
            </a:r>
            <a:r>
              <a:rPr lang="it-IT" dirty="0" err="1"/>
              <a:t>jury</a:t>
            </a:r>
            <a:r>
              <a:rPr lang="it-IT" dirty="0"/>
              <a:t>/</a:t>
            </a:r>
            <a:r>
              <a:rPr lang="it-IT" dirty="0" err="1"/>
              <a:t>evaluators</a:t>
            </a:r>
            <a:r>
              <a:rPr lang="it-IT" dirty="0"/>
              <a:t>?</a:t>
            </a:r>
          </a:p>
          <a:p>
            <a:pPr algn="just">
              <a:lnSpc>
                <a:spcPct val="150000"/>
              </a:lnSpc>
            </a:pPr>
            <a:r>
              <a:rPr lang="it-IT" dirty="0" err="1"/>
              <a:t>What</a:t>
            </a:r>
            <a:r>
              <a:rPr lang="it-IT" dirty="0"/>
              <a:t> are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expectations</a:t>
            </a:r>
            <a:r>
              <a:rPr lang="it-IT" dirty="0"/>
              <a:t>?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216360F-BE71-754B-947B-3FC4ABDE53E9}"/>
              </a:ext>
            </a:extLst>
          </p:cNvPr>
          <p:cNvSpPr/>
          <p:nvPr/>
        </p:nvSpPr>
        <p:spPr>
          <a:xfrm>
            <a:off x="1895623" y="6354375"/>
            <a:ext cx="123154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ym typeface="Wingdings" pitchFamily="2" charset="2"/>
              </a:rPr>
              <a:t>*e.g. </a:t>
            </a:r>
            <a:r>
              <a:rPr lang="it-IT" sz="1200" dirty="0">
                <a:sym typeface="Wingdings" pitchFamily="2" charset="2"/>
                <a:hlinkClick r:id="rId2"/>
              </a:rPr>
              <a:t>https://ec.europa.eu/research/participants/data/ref/h2020/wp/2014_2015/annexes/h2020-wp1415-annex-g-trl_en.pdf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503034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919F50-2F61-5A4E-B3D7-247C8A1C9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490" y="-113786"/>
            <a:ext cx="9267305" cy="1325563"/>
          </a:xfrm>
        </p:spPr>
        <p:txBody>
          <a:bodyPr/>
          <a:lstStyle/>
          <a:p>
            <a:r>
              <a:rPr lang="it-IT" dirty="0" err="1"/>
              <a:t>Preparation</a:t>
            </a:r>
            <a:r>
              <a:rPr lang="it-IT" dirty="0"/>
              <a:t> </a:t>
            </a:r>
            <a:r>
              <a:rPr lang="it-IT" dirty="0" err="1"/>
              <a:t>phase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2A280E1-9478-8F43-A35B-66AE78C2D853}"/>
              </a:ext>
            </a:extLst>
          </p:cNvPr>
          <p:cNvSpPr txBox="1"/>
          <p:nvPr/>
        </p:nvSpPr>
        <p:spPr>
          <a:xfrm>
            <a:off x="7790688" y="6311900"/>
            <a:ext cx="381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Photo by </a:t>
            </a:r>
            <a:r>
              <a:rPr lang="it-IT" dirty="0">
                <a:hlinkClick r:id="rId2"/>
              </a:rPr>
              <a:t>Thought Catalog</a:t>
            </a:r>
            <a:r>
              <a:rPr lang="it-IT" dirty="0"/>
              <a:t> on </a:t>
            </a:r>
            <a:r>
              <a:rPr lang="it-IT" dirty="0">
                <a:hlinkClick r:id="rId3"/>
              </a:rPr>
              <a:t>Unsplash</a:t>
            </a:r>
            <a:endParaRPr lang="it-IT" dirty="0"/>
          </a:p>
        </p:txBody>
      </p:sp>
      <p:pic>
        <p:nvPicPr>
          <p:cNvPr id="6" name="Immagine 5" descr="Immagine che contiene interni, tavolo, sedendo, caffè&#10;&#10;Descrizione generata automaticamente">
            <a:extLst>
              <a:ext uri="{FF2B5EF4-FFF2-40B4-BE49-F238E27FC236}">
                <a16:creationId xmlns:a16="http://schemas.microsoft.com/office/drawing/2014/main" id="{B9B315D7-F9D0-7B44-B789-DA9FB21E18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3443" y="923292"/>
            <a:ext cx="7855398" cy="523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2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21FF6B-C574-524C-B47E-A580DA2F9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672" y="189768"/>
            <a:ext cx="10515600" cy="1325563"/>
          </a:xfrm>
        </p:spPr>
        <p:txBody>
          <a:bodyPr/>
          <a:lstStyle/>
          <a:p>
            <a:r>
              <a:rPr lang="it-IT" dirty="0"/>
              <a:t>Know </a:t>
            </a:r>
            <a:r>
              <a:rPr lang="it-IT" dirty="0" err="1"/>
              <a:t>your</a:t>
            </a:r>
            <a:r>
              <a:rPr lang="it-IT" dirty="0"/>
              <a:t> audience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81E987-83CB-FC42-8A9F-52EADD021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7672" y="1654112"/>
            <a:ext cx="10515600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> Who are they and why are there?</a:t>
            </a:r>
          </a:p>
          <a:p>
            <a:pPr>
              <a:lnSpc>
                <a:spcPct val="150000"/>
              </a:lnSpc>
            </a:pPr>
            <a:r>
              <a:rPr lang="en-GB" dirty="0"/>
              <a:t> What are their needs?</a:t>
            </a:r>
          </a:p>
          <a:p>
            <a:pPr>
              <a:lnSpc>
                <a:spcPct val="150000"/>
              </a:lnSpc>
            </a:pPr>
            <a:r>
              <a:rPr lang="en-GB" dirty="0"/>
              <a:t> What do they look for?</a:t>
            </a:r>
          </a:p>
          <a:p>
            <a:pPr>
              <a:lnSpc>
                <a:spcPct val="150000"/>
              </a:lnSpc>
            </a:pPr>
            <a:r>
              <a:rPr lang="en-GB" dirty="0"/>
              <a:t> What are their attitude (conservative, innovative, …)?</a:t>
            </a:r>
          </a:p>
          <a:p>
            <a:pPr>
              <a:lnSpc>
                <a:spcPct val="150000"/>
              </a:lnSpc>
            </a:pPr>
            <a:r>
              <a:rPr lang="en-GB" dirty="0"/>
              <a:t>Which stakeholder is in front of you?</a:t>
            </a:r>
          </a:p>
          <a:p>
            <a:pPr>
              <a:lnSpc>
                <a:spcPct val="150000"/>
              </a:lnSpc>
            </a:pPr>
            <a:r>
              <a:rPr lang="en-GB" dirty="0"/>
              <a:t>What are their interests (money, change, sustainability, … )?</a:t>
            </a:r>
          </a:p>
        </p:txBody>
      </p:sp>
    </p:spTree>
    <p:extLst>
      <p:ext uri="{BB962C8B-B14F-4D97-AF65-F5344CB8AC3E}">
        <p14:creationId xmlns:p14="http://schemas.microsoft.com/office/powerpoint/2010/main" val="3496028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3D2938-6A0E-E242-A995-46DDF405D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952" y="279781"/>
            <a:ext cx="9451847" cy="1325563"/>
          </a:xfrm>
        </p:spPr>
        <p:txBody>
          <a:bodyPr/>
          <a:lstStyle/>
          <a:p>
            <a:r>
              <a:rPr lang="it-IT" dirty="0" err="1"/>
              <a:t>Evaluators</a:t>
            </a:r>
            <a:r>
              <a:rPr lang="it-IT" dirty="0"/>
              <a:t> (e.g. EIC </a:t>
            </a:r>
            <a:r>
              <a:rPr lang="it-IT" dirty="0" err="1"/>
              <a:t>accelerator</a:t>
            </a:r>
            <a:r>
              <a:rPr lang="it-IT" dirty="0"/>
              <a:t>, </a:t>
            </a:r>
            <a:r>
              <a:rPr lang="it-IT" dirty="0" err="1"/>
              <a:t>prizes</a:t>
            </a:r>
            <a:r>
              <a:rPr lang="it-IT" dirty="0"/>
              <a:t>, …)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C219B9-8E17-BE4F-89D8-A64B74B5F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it-IT" dirty="0" err="1"/>
              <a:t>Compliance</a:t>
            </a:r>
            <a:r>
              <a:rPr lang="it-IT" dirty="0"/>
              <a:t> with call </a:t>
            </a:r>
            <a:r>
              <a:rPr lang="it-IT" dirty="0" err="1"/>
              <a:t>rules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dirty="0" err="1"/>
              <a:t>Innovation</a:t>
            </a:r>
            <a:r>
              <a:rPr lang="it-IT" dirty="0"/>
              <a:t> </a:t>
            </a:r>
            <a:r>
              <a:rPr lang="it-IT" dirty="0" err="1"/>
              <a:t>potential</a:t>
            </a:r>
            <a:r>
              <a:rPr lang="it-IT" dirty="0"/>
              <a:t> (radical/</a:t>
            </a:r>
            <a:r>
              <a:rPr lang="it-IT" dirty="0" err="1"/>
              <a:t>breakthrough</a:t>
            </a:r>
            <a:r>
              <a:rPr lang="it-IT" dirty="0"/>
              <a:t>) of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proposal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dirty="0" err="1"/>
              <a:t>Unique</a:t>
            </a:r>
            <a:r>
              <a:rPr lang="it-IT" dirty="0"/>
              <a:t> </a:t>
            </a:r>
            <a:r>
              <a:rPr lang="it-IT" dirty="0" err="1"/>
              <a:t>selling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of </a:t>
            </a:r>
            <a:r>
              <a:rPr lang="it-IT" dirty="0" err="1"/>
              <a:t>your</a:t>
            </a:r>
            <a:r>
              <a:rPr lang="it-IT" dirty="0"/>
              <a:t> idea</a:t>
            </a:r>
          </a:p>
          <a:p>
            <a:pPr>
              <a:lnSpc>
                <a:spcPct val="150000"/>
              </a:lnSpc>
            </a:pPr>
            <a:r>
              <a:rPr lang="it-IT" dirty="0" err="1"/>
              <a:t>Growth</a:t>
            </a:r>
            <a:r>
              <a:rPr lang="it-IT" dirty="0"/>
              <a:t> </a:t>
            </a:r>
            <a:r>
              <a:rPr lang="it-IT" dirty="0" err="1"/>
              <a:t>potential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dirty="0" err="1"/>
              <a:t>Credible</a:t>
            </a:r>
            <a:r>
              <a:rPr lang="it-IT" dirty="0"/>
              <a:t> business </a:t>
            </a:r>
            <a:r>
              <a:rPr lang="it-IT" dirty="0" err="1"/>
              <a:t>plan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dirty="0" err="1"/>
              <a:t>Credible</a:t>
            </a:r>
            <a:r>
              <a:rPr lang="it-IT" dirty="0"/>
              <a:t> team</a:t>
            </a:r>
          </a:p>
          <a:p>
            <a:pPr>
              <a:lnSpc>
                <a:spcPct val="150000"/>
              </a:lnSpc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0738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F86A99-8222-9447-98C6-C87E88BCF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Seed</a:t>
            </a:r>
            <a:r>
              <a:rPr lang="it-IT" dirty="0"/>
              <a:t> capital fund – </a:t>
            </a:r>
            <a:r>
              <a:rPr lang="it-IT" dirty="0" err="1"/>
              <a:t>early</a:t>
            </a:r>
            <a:r>
              <a:rPr lang="it-IT" dirty="0"/>
              <a:t> stage </a:t>
            </a:r>
            <a:r>
              <a:rPr lang="it-IT" dirty="0" err="1"/>
              <a:t>investors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9356CD-7792-9C45-BB0D-4210CAD69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958" y="1690688"/>
            <a:ext cx="9267305" cy="4351338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</a:pPr>
            <a:r>
              <a:rPr lang="en-GB" dirty="0"/>
              <a:t>Defendable Business model</a:t>
            </a:r>
          </a:p>
          <a:p>
            <a:pPr>
              <a:lnSpc>
                <a:spcPct val="150000"/>
              </a:lnSpc>
            </a:pPr>
            <a:r>
              <a:rPr lang="en-GB" dirty="0"/>
              <a:t>High growth potential (in long-term)</a:t>
            </a:r>
          </a:p>
          <a:p>
            <a:pPr lvl="0">
              <a:lnSpc>
                <a:spcPct val="150000"/>
              </a:lnSpc>
            </a:pPr>
            <a:r>
              <a:rPr lang="en-GB" dirty="0"/>
              <a:t>Credible team</a:t>
            </a:r>
          </a:p>
          <a:p>
            <a:pPr lvl="0">
              <a:lnSpc>
                <a:spcPct val="150000"/>
              </a:lnSpc>
            </a:pPr>
            <a:r>
              <a:rPr lang="en-GB" dirty="0"/>
              <a:t>Intellectual capital</a:t>
            </a:r>
            <a:endParaRPr lang="eu-ES" dirty="0"/>
          </a:p>
          <a:p>
            <a:pPr lvl="0">
              <a:lnSpc>
                <a:spcPct val="150000"/>
              </a:lnSpc>
            </a:pPr>
            <a:r>
              <a:rPr lang="en-GB" dirty="0"/>
              <a:t>Availability of exit route</a:t>
            </a:r>
            <a:endParaRPr lang="eu-ES" dirty="0"/>
          </a:p>
          <a:p>
            <a:pPr lvl="0">
              <a:lnSpc>
                <a:spcPct val="150000"/>
              </a:lnSpc>
            </a:pPr>
            <a:r>
              <a:rPr lang="en-GB" dirty="0"/>
              <a:t>Return on investment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2317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C7460E-412A-834E-A433-2C1E354EF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Business </a:t>
            </a:r>
            <a:r>
              <a:rPr lang="it-IT" dirty="0" err="1"/>
              <a:t>Angels</a:t>
            </a:r>
            <a:r>
              <a:rPr lang="it-IT" dirty="0"/>
              <a:t> - </a:t>
            </a:r>
            <a:r>
              <a:rPr lang="it-IT" dirty="0" err="1"/>
              <a:t>Informal</a:t>
            </a:r>
            <a:r>
              <a:rPr lang="it-IT" dirty="0"/>
              <a:t> </a:t>
            </a:r>
            <a:r>
              <a:rPr lang="it-IT" dirty="0" err="1"/>
              <a:t>investors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E8C1CF-9585-714C-A447-60B217624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244" y="1816481"/>
            <a:ext cx="1101852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Looking for credible business plan</a:t>
            </a:r>
            <a:endParaRPr lang="en-GB" dirty="0"/>
          </a:p>
          <a:p>
            <a:pPr lvl="0">
              <a:lnSpc>
                <a:spcPct val="150000"/>
              </a:lnSpc>
            </a:pPr>
            <a:r>
              <a:rPr lang="en-GB" dirty="0"/>
              <a:t>Collaborative atmosphere: confidence, positive feelings, </a:t>
            </a:r>
            <a:r>
              <a:rPr lang="it-IT" dirty="0"/>
              <a:t>…</a:t>
            </a:r>
            <a:endParaRPr lang="eu-ES" dirty="0"/>
          </a:p>
          <a:p>
            <a:pPr lvl="0">
              <a:lnSpc>
                <a:spcPct val="150000"/>
              </a:lnSpc>
            </a:pPr>
            <a:r>
              <a:rPr lang="en-GB" dirty="0"/>
              <a:t>Possibility of hands on intervention</a:t>
            </a:r>
            <a:endParaRPr lang="eu-ES" dirty="0"/>
          </a:p>
          <a:p>
            <a:pPr lvl="0">
              <a:lnSpc>
                <a:spcPct val="150000"/>
              </a:lnSpc>
            </a:pPr>
            <a:r>
              <a:rPr lang="en-GB" dirty="0"/>
              <a:t>Availability of exit route</a:t>
            </a:r>
            <a:endParaRPr lang="eu-ES" dirty="0"/>
          </a:p>
          <a:p>
            <a:pPr lvl="0">
              <a:lnSpc>
                <a:spcPct val="150000"/>
              </a:lnSpc>
            </a:pPr>
            <a:r>
              <a:rPr lang="en-US" dirty="0"/>
              <a:t>Return on investment (capital gain)</a:t>
            </a:r>
            <a:endParaRPr lang="eu-ES" dirty="0"/>
          </a:p>
          <a:p>
            <a:pPr>
              <a:lnSpc>
                <a:spcPct val="150000"/>
              </a:lnSpc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4598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C13D17-2317-D440-B87F-AFA81E4D2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944" y="0"/>
            <a:ext cx="10515600" cy="1325563"/>
          </a:xfrm>
        </p:spPr>
        <p:txBody>
          <a:bodyPr/>
          <a:lstStyle/>
          <a:p>
            <a:r>
              <a:rPr lang="it-IT" dirty="0"/>
              <a:t>Venture </a:t>
            </a:r>
            <a:r>
              <a:rPr lang="it-IT" dirty="0" err="1"/>
              <a:t>Capitalists</a:t>
            </a:r>
            <a:r>
              <a:rPr lang="it-IT" dirty="0"/>
              <a:t> – </a:t>
            </a:r>
            <a:r>
              <a:rPr lang="it-IT" dirty="0" err="1"/>
              <a:t>Investors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BD9C7D-A509-A647-B56D-59A00EA51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576" y="1179448"/>
            <a:ext cx="10515600" cy="5139055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</a:pPr>
            <a:r>
              <a:rPr lang="en-US" dirty="0"/>
              <a:t>Promising company, still needing money</a:t>
            </a:r>
          </a:p>
          <a:p>
            <a:pPr>
              <a:lnSpc>
                <a:spcPct val="150000"/>
              </a:lnSpc>
            </a:pPr>
            <a:r>
              <a:rPr lang="en-US" dirty="0"/>
              <a:t>Fast growing markets (short-term)</a:t>
            </a:r>
            <a:endParaRPr lang="eu-ES" dirty="0"/>
          </a:p>
          <a:p>
            <a:pPr>
              <a:lnSpc>
                <a:spcPct val="150000"/>
              </a:lnSpc>
            </a:pPr>
            <a:r>
              <a:rPr lang="eu-ES" dirty="0" err="1"/>
              <a:t>Scalable</a:t>
            </a:r>
            <a:r>
              <a:rPr lang="eu-ES" dirty="0"/>
              <a:t> </a:t>
            </a:r>
            <a:r>
              <a:rPr lang="eu-ES" dirty="0" err="1"/>
              <a:t>products</a:t>
            </a:r>
            <a:endParaRPr lang="eu-ES" dirty="0"/>
          </a:p>
          <a:p>
            <a:pPr>
              <a:lnSpc>
                <a:spcPct val="150000"/>
              </a:lnSpc>
            </a:pPr>
            <a:r>
              <a:rPr lang="eu-ES" dirty="0" err="1"/>
              <a:t>Capitalize</a:t>
            </a:r>
            <a:r>
              <a:rPr lang="eu-ES" dirty="0"/>
              <a:t> </a:t>
            </a:r>
            <a:r>
              <a:rPr lang="eu-ES" dirty="0" err="1"/>
              <a:t>investments</a:t>
            </a:r>
            <a:r>
              <a:rPr lang="eu-ES" dirty="0"/>
              <a:t> (e.g. </a:t>
            </a:r>
            <a:r>
              <a:rPr lang="eu-ES" dirty="0" err="1"/>
              <a:t>listing</a:t>
            </a:r>
            <a:r>
              <a:rPr lang="eu-ES" dirty="0"/>
              <a:t> in stock </a:t>
            </a:r>
            <a:r>
              <a:rPr lang="eu-ES" dirty="0" err="1"/>
              <a:t>exchange</a:t>
            </a:r>
            <a:r>
              <a:rPr lang="eu-ES" dirty="0"/>
              <a:t> in short </a:t>
            </a:r>
            <a:r>
              <a:rPr lang="eu-ES" dirty="0" err="1"/>
              <a:t>time</a:t>
            </a:r>
            <a:r>
              <a:rPr lang="eu-ES" dirty="0"/>
              <a:t>)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Client list &amp; track record 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Return on investment (</a:t>
            </a:r>
            <a:r>
              <a:rPr lang="it-IT" dirty="0"/>
              <a:t>in short-time)</a:t>
            </a:r>
            <a:endParaRPr lang="eu-ES" dirty="0"/>
          </a:p>
          <a:p>
            <a:pPr lvl="0">
              <a:lnSpc>
                <a:spcPct val="150000"/>
              </a:lnSpc>
            </a:pPr>
            <a:r>
              <a:rPr lang="en-US" dirty="0"/>
              <a:t>Minority shareholding position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2362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1AA57D-87F5-DF4E-9F14-37B3A7199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(Private) </a:t>
            </a:r>
            <a:r>
              <a:rPr lang="it-IT" dirty="0" err="1"/>
              <a:t>later</a:t>
            </a:r>
            <a:r>
              <a:rPr lang="it-IT" dirty="0"/>
              <a:t>-stage </a:t>
            </a:r>
            <a:r>
              <a:rPr lang="it-IT" dirty="0" err="1"/>
              <a:t>investors</a:t>
            </a:r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5C0A3B-5B6E-0143-BA99-97775EBB7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en-US" dirty="0"/>
              <a:t>More structured/consolidated companies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Assets</a:t>
            </a:r>
            <a:endParaRPr lang="eu-ES" dirty="0"/>
          </a:p>
          <a:p>
            <a:pPr lvl="0">
              <a:lnSpc>
                <a:spcPct val="150000"/>
              </a:lnSpc>
            </a:pPr>
            <a:r>
              <a:rPr lang="en-US" dirty="0"/>
              <a:t>Well defined portfolio of clients and products </a:t>
            </a:r>
          </a:p>
          <a:p>
            <a:pPr lvl="0">
              <a:lnSpc>
                <a:spcPct val="150000"/>
              </a:lnSpc>
            </a:pPr>
            <a:r>
              <a:rPr lang="it-IT" dirty="0"/>
              <a:t>High </a:t>
            </a:r>
            <a:r>
              <a:rPr lang="it-IT" dirty="0" err="1"/>
              <a:t>return</a:t>
            </a:r>
            <a:r>
              <a:rPr lang="it-IT" dirty="0"/>
              <a:t> on </a:t>
            </a:r>
            <a:r>
              <a:rPr lang="it-IT" dirty="0" err="1"/>
              <a:t>investments</a:t>
            </a:r>
            <a:endParaRPr lang="eu-ES" dirty="0"/>
          </a:p>
          <a:p>
            <a:pPr lvl="0">
              <a:lnSpc>
                <a:spcPct val="150000"/>
              </a:lnSpc>
            </a:pPr>
            <a:r>
              <a:rPr lang="en-US" dirty="0"/>
              <a:t>Mainly debt capital</a:t>
            </a: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1031198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7A1899-1BEF-6B47-A352-4C8A564F4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056" y="21589"/>
            <a:ext cx="10515600" cy="1325563"/>
          </a:xfrm>
        </p:spPr>
        <p:txBody>
          <a:bodyPr/>
          <a:lstStyle/>
          <a:p>
            <a:r>
              <a:rPr lang="it-IT" dirty="0"/>
              <a:t>Your </a:t>
            </a:r>
            <a:r>
              <a:rPr lang="it-IT" dirty="0" err="1"/>
              <a:t>objectives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1A6C2A-835D-3C42-9E93-6CFE2A3DD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368" y="1353184"/>
            <a:ext cx="10219944" cy="416369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Why are you pitching?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What are you looking for?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Which action do you want the audience do?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Introduction to potential customers? 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Ask for moneys? 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Increase your visibility/win a prize?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Is this the right audience/context do pitch?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3514DFE-D1A4-F446-B781-429D2767C3E3}"/>
              </a:ext>
            </a:extLst>
          </p:cNvPr>
          <p:cNvSpPr/>
          <p:nvPr/>
        </p:nvSpPr>
        <p:spPr>
          <a:xfrm>
            <a:off x="1801368" y="5504816"/>
            <a:ext cx="10219944" cy="131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1" dirty="0"/>
              <a:t>Be sure to match what you want with audience needs and expectations</a:t>
            </a:r>
          </a:p>
        </p:txBody>
      </p:sp>
    </p:spTree>
    <p:extLst>
      <p:ext uri="{BB962C8B-B14F-4D97-AF65-F5344CB8AC3E}">
        <p14:creationId xmlns:p14="http://schemas.microsoft.com/office/powerpoint/2010/main" val="2378036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E6DF8AB6-A767-AD40-9703-642A7143AA77}"/>
              </a:ext>
            </a:extLst>
          </p:cNvPr>
          <p:cNvSpPr/>
          <p:nvPr/>
        </p:nvSpPr>
        <p:spPr>
          <a:xfrm flipH="1">
            <a:off x="4869971" y="4316359"/>
            <a:ext cx="7015050" cy="833438"/>
          </a:xfrm>
          <a:prstGeom prst="rect">
            <a:avLst/>
          </a:prstGeom>
          <a:noFill/>
          <a:ln w="12700" cap="flat" cmpd="sng" algn="ctr">
            <a:solidFill>
              <a:srgbClr val="1A428A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Lato Semibold" panose="020F0702020204030203" pitchFamily="34" charset="0"/>
              </a:rPr>
              <a:t>E-mail: sabini@apre.it</a:t>
            </a:r>
          </a:p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Lato Semibold" panose="020F0702020204030203" pitchFamily="34" charset="0"/>
              </a:rPr>
              <a:t>Skype </a:t>
            </a:r>
            <a:r>
              <a:rPr kumimoji="0" lang="it-I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Lato Semibold" panose="020F0702020204030203" pitchFamily="34" charset="0"/>
              </a:rPr>
              <a:t>sabini.matte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Lato Semibold" panose="020F0702020204030203" pitchFamily="34" charset="0"/>
              </a:rPr>
              <a:t> </a:t>
            </a:r>
          </a:p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Lato Semibold" panose="020F0702020204030203" pitchFamily="34" charset="0"/>
              </a:rPr>
              <a:t>Linkedin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Lato Semibold" panose="020F0702020204030203" pitchFamily="34" charset="0"/>
              </a:rPr>
              <a:t>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1A428A"/>
                </a:solidFill>
                <a:effectLst/>
                <a:uLnTx/>
                <a:uFillTx/>
                <a:latin typeface="Calibri" panose="020F0502020204030204"/>
                <a:ea typeface="+mn-ea"/>
                <a:cs typeface="Lato Semibold" panose="020F0702020204030203" pitchFamily="34" charset="0"/>
                <a:hlinkClick r:id="rId2"/>
              </a:rPr>
              <a:t>https://www.linkedin.com/in/matteosabini3/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1A428A"/>
                </a:solidFill>
                <a:effectLst/>
                <a:uLnTx/>
                <a:uFillTx/>
                <a:latin typeface="Calibri" panose="020F0502020204030204"/>
                <a:ea typeface="+mn-ea"/>
                <a:cs typeface="Lato Semibold" panose="020F0702020204030203" pitchFamily="34" charset="0"/>
              </a:rPr>
              <a:t> </a:t>
            </a:r>
          </a:p>
        </p:txBody>
      </p:sp>
      <p:pic>
        <p:nvPicPr>
          <p:cNvPr id="9" name="Immagine 9">
            <a:extLst>
              <a:ext uri="{FF2B5EF4-FFF2-40B4-BE49-F238E27FC236}">
                <a16:creationId xmlns:a16="http://schemas.microsoft.com/office/drawing/2014/main" id="{3C578FC0-A985-1C47-BC04-C0C0588D11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1902" y="1840648"/>
            <a:ext cx="2240980" cy="224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10">
            <a:extLst>
              <a:ext uri="{FF2B5EF4-FFF2-40B4-BE49-F238E27FC236}">
                <a16:creationId xmlns:a16="http://schemas.microsoft.com/office/drawing/2014/main" id="{FEAD110A-626A-684C-A30E-22972C848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1902" y="4548928"/>
            <a:ext cx="224155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Lato Semibold"/>
                <a:cs typeface="Lato Semibold"/>
              </a:rPr>
              <a:t>Matteo Sabini</a:t>
            </a:r>
            <a:endParaRPr kumimoji="0" lang="it-IT" altLang="it-IT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E9E1A133-D49E-C54C-A7BE-D8CDDF950652}"/>
              </a:ext>
            </a:extLst>
          </p:cNvPr>
          <p:cNvSpPr/>
          <p:nvPr/>
        </p:nvSpPr>
        <p:spPr>
          <a:xfrm>
            <a:off x="4869970" y="1840648"/>
            <a:ext cx="7015051" cy="2243141"/>
          </a:xfrm>
          <a:prstGeom prst="rect">
            <a:avLst/>
          </a:prstGeom>
          <a:solidFill>
            <a:srgbClr val="1A428A"/>
          </a:solidFill>
          <a:ln w="12700" cap="flat" cmpd="sng" algn="ctr">
            <a:solidFill>
              <a:srgbClr val="1A428A"/>
            </a:solidFill>
            <a:prstDash val="solid"/>
            <a:miter lim="800000"/>
          </a:ln>
          <a:effectLst/>
        </p:spPr>
        <p:txBody>
          <a:bodyPr anchor="ctr"/>
          <a:lstStyle>
            <a:lvl1pPr marL="214313" indent="-2143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altLang="it-IT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Lato Semibold"/>
                <a:cs typeface="Lato Semibold"/>
              </a:rPr>
              <a:t>Project Manager, APRE</a:t>
            </a:r>
          </a:p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altLang="it-IT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Lato Semibold"/>
                <a:cs typeface="Lato Semibold"/>
              </a:rPr>
              <a:t>Thematic</a:t>
            </a:r>
            <a:r>
              <a:rPr kumimoji="0" lang="it-IT" altLang="it-IT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Lato Semibold"/>
                <a:cs typeface="Lato Semibold"/>
              </a:rPr>
              <a:t> </a:t>
            </a:r>
            <a:r>
              <a:rPr kumimoji="0" lang="it-IT" altLang="it-IT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Lato Semibold"/>
                <a:cs typeface="Lato Semibold"/>
              </a:rPr>
              <a:t>areas</a:t>
            </a:r>
            <a:r>
              <a:rPr kumimoji="0" lang="it-IT" altLang="it-IT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Lato Semibold"/>
                <a:cs typeface="Lato Semibold"/>
              </a:rPr>
              <a:t>: </a:t>
            </a:r>
            <a:r>
              <a:rPr kumimoji="0" lang="it-IT" altLang="it-IT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Lato Semibold"/>
                <a:cs typeface="Lato Semibold"/>
              </a:rPr>
              <a:t>bioeconomy</a:t>
            </a:r>
            <a:r>
              <a:rPr kumimoji="0" lang="it-IT" altLang="it-IT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Lato Semibold"/>
                <a:cs typeface="Lato Semibold"/>
              </a:rPr>
              <a:t>, NMP, </a:t>
            </a:r>
            <a:r>
              <a:rPr kumimoji="0" lang="it-IT" altLang="it-IT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Lato Semibold"/>
                <a:cs typeface="Lato Semibold"/>
              </a:rPr>
              <a:t>biotechnologies</a:t>
            </a:r>
            <a:endParaRPr kumimoji="0" lang="it-IT" altLang="it-IT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Lato Semibold"/>
              <a:cs typeface="Lato Semibold"/>
            </a:endParaRPr>
          </a:p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altLang="it-IT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Lato Semibold"/>
                <a:cs typeface="Lato Semibold"/>
              </a:rPr>
              <a:t>EEN </a:t>
            </a:r>
            <a:r>
              <a:rPr kumimoji="0" lang="it-IT" altLang="it-IT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Lato Semibold"/>
                <a:cs typeface="Lato Semibold"/>
              </a:rPr>
              <a:t>Agrifood</a:t>
            </a:r>
            <a:r>
              <a:rPr kumimoji="0" lang="it-IT" altLang="it-IT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Lato Semibold"/>
                <a:cs typeface="Lato Semibold"/>
              </a:rPr>
              <a:t> SG </a:t>
            </a:r>
            <a:r>
              <a:rPr kumimoji="0" lang="it-IT" altLang="it-IT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Lato Semibold"/>
                <a:cs typeface="Lato Semibold"/>
              </a:rPr>
              <a:t>member</a:t>
            </a:r>
            <a:endParaRPr kumimoji="0" lang="it-IT" altLang="it-IT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Lato Semibold"/>
              <a:cs typeface="Lato Semibold"/>
            </a:endParaRPr>
          </a:p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altLang="it-IT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Lato Semibold"/>
                <a:cs typeface="Lato Semibold"/>
              </a:rPr>
              <a:t>Trainer for the EC Tender International Service </a:t>
            </a:r>
            <a:r>
              <a:rPr kumimoji="0" lang="it-IT" altLang="it-IT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Lato Semibold"/>
                <a:cs typeface="Lato Semibold"/>
              </a:rPr>
              <a:t>Facility</a:t>
            </a:r>
            <a:endParaRPr kumimoji="0" lang="it-IT" altLang="it-IT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Lato Semibold"/>
              <a:cs typeface="Lat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146074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B19029-0C05-B348-A773-97F0C0B8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494" y="218821"/>
            <a:ext cx="9690978" cy="1325563"/>
          </a:xfrm>
        </p:spPr>
        <p:txBody>
          <a:bodyPr/>
          <a:lstStyle/>
          <a:p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perspectives</a:t>
            </a:r>
            <a:r>
              <a:rPr lang="it-IT" dirty="0"/>
              <a:t>, </a:t>
            </a:r>
            <a:r>
              <a:rPr lang="it-IT" dirty="0" err="1"/>
              <a:t>needs</a:t>
            </a:r>
            <a:r>
              <a:rPr lang="it-IT" dirty="0"/>
              <a:t>, </a:t>
            </a:r>
            <a:r>
              <a:rPr lang="it-IT" dirty="0" err="1"/>
              <a:t>attitude</a:t>
            </a:r>
            <a:r>
              <a:rPr lang="it-IT" dirty="0"/>
              <a:t>, 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79C8F7-3078-D943-87D6-CFC43AAF4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966" y="1427670"/>
            <a:ext cx="4825563" cy="48960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 err="1"/>
              <a:t>You</a:t>
            </a:r>
            <a:endParaRPr lang="it-IT" b="1" dirty="0"/>
          </a:p>
          <a:p>
            <a:pPr lvl="0" algn="ctr">
              <a:buFont typeface="Wingdings" panose="05000000000000000000" pitchFamily="2" charset="2"/>
              <a:buChar char="§"/>
            </a:pPr>
            <a:r>
              <a:rPr lang="en-US" sz="2400" dirty="0"/>
              <a:t>Think your idea is the </a:t>
            </a:r>
            <a:r>
              <a:rPr lang="en-US" sz="2400" b="1" dirty="0"/>
              <a:t>best</a:t>
            </a:r>
            <a:r>
              <a:rPr lang="en-US" sz="2400" dirty="0"/>
              <a:t> in the world </a:t>
            </a:r>
          </a:p>
          <a:p>
            <a:pPr lvl="0" algn="ctr">
              <a:buFont typeface="Wingdings" panose="05000000000000000000" pitchFamily="2" charset="2"/>
              <a:buChar char="§"/>
            </a:pPr>
            <a:r>
              <a:rPr lang="en-US" sz="2400" dirty="0"/>
              <a:t>Want to </a:t>
            </a:r>
            <a:r>
              <a:rPr lang="en-US" sz="2400" b="1" dirty="0"/>
              <a:t>develop</a:t>
            </a:r>
            <a:r>
              <a:rPr lang="en-US" sz="2400" dirty="0"/>
              <a:t> your solution (maybe in the right time)</a:t>
            </a:r>
          </a:p>
          <a:p>
            <a:pPr lvl="0" algn="ctr">
              <a:buFont typeface="Wingdings" panose="05000000000000000000" pitchFamily="2" charset="2"/>
              <a:buChar char="§"/>
            </a:pPr>
            <a:r>
              <a:rPr lang="it-IT" sz="2400" dirty="0" err="1"/>
              <a:t>Have</a:t>
            </a:r>
            <a:r>
              <a:rPr lang="it-IT" sz="2400" dirty="0"/>
              <a:t> </a:t>
            </a:r>
            <a:r>
              <a:rPr lang="it-IT" sz="2400" b="1" dirty="0"/>
              <a:t>a story to </a:t>
            </a:r>
            <a:r>
              <a:rPr lang="it-IT" sz="2400" b="1" dirty="0" err="1"/>
              <a:t>tell</a:t>
            </a:r>
            <a:endParaRPr lang="eu-ES" sz="2400" b="1" dirty="0"/>
          </a:p>
          <a:p>
            <a:pPr lvl="0" algn="ctr">
              <a:buFont typeface="Wingdings" panose="05000000000000000000" pitchFamily="2" charset="2"/>
              <a:buChar char="§"/>
            </a:pPr>
            <a:r>
              <a:rPr lang="en-US" sz="2400" dirty="0"/>
              <a:t>Know your competitor are </a:t>
            </a:r>
            <a:r>
              <a:rPr lang="en-US" sz="2400" b="1" dirty="0"/>
              <a:t>not good as you</a:t>
            </a:r>
            <a:r>
              <a:rPr lang="en-US" sz="2400" dirty="0"/>
              <a:t>; what you offer is </a:t>
            </a:r>
            <a:r>
              <a:rPr lang="en-US" sz="2400" dirty="0" err="1"/>
              <a:t>defenitively</a:t>
            </a:r>
            <a:r>
              <a:rPr lang="en-US" sz="2400" dirty="0"/>
              <a:t> better</a:t>
            </a:r>
          </a:p>
          <a:p>
            <a:pPr lvl="0" algn="ctr">
              <a:buFont typeface="Wingdings" panose="05000000000000000000" pitchFamily="2" charset="2"/>
              <a:buChar char="§"/>
            </a:pPr>
            <a:r>
              <a:rPr lang="en-US" sz="2400" dirty="0"/>
              <a:t>Think there are </a:t>
            </a:r>
            <a:r>
              <a:rPr lang="en-US" sz="2400" b="1" dirty="0"/>
              <a:t>not enough good investors</a:t>
            </a:r>
            <a:r>
              <a:rPr lang="en-US" sz="2400" dirty="0"/>
              <a:t> willing to finance</a:t>
            </a:r>
            <a:br>
              <a:rPr lang="en-US" sz="2400" dirty="0"/>
            </a:br>
            <a:r>
              <a:rPr lang="en-US" sz="2400" dirty="0"/>
              <a:t> solutions</a:t>
            </a:r>
            <a:endParaRPr lang="eu-ES" sz="2400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758F1B3A-EFD5-D243-BB49-60164472032B}"/>
              </a:ext>
            </a:extLst>
          </p:cNvPr>
          <p:cNvSpPr txBox="1">
            <a:spLocks/>
          </p:cNvSpPr>
          <p:nvPr/>
        </p:nvSpPr>
        <p:spPr>
          <a:xfrm>
            <a:off x="6388608" y="1442848"/>
            <a:ext cx="5388864" cy="5006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b="1" dirty="0"/>
              <a:t>The audience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it-IT" sz="2400" dirty="0" err="1"/>
              <a:t>Thinks</a:t>
            </a:r>
            <a:r>
              <a:rPr lang="it-IT" sz="2400" dirty="0"/>
              <a:t> </a:t>
            </a:r>
            <a:r>
              <a:rPr lang="it-IT" sz="2400" dirty="0" err="1"/>
              <a:t>yours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just </a:t>
            </a:r>
            <a:r>
              <a:rPr lang="it-IT" sz="2400" b="1" dirty="0" err="1"/>
              <a:t>one</a:t>
            </a:r>
            <a:r>
              <a:rPr lang="it-IT" sz="2400" dirty="0"/>
              <a:t> (</a:t>
            </a:r>
            <a:r>
              <a:rPr lang="it-IT" sz="2400" dirty="0" err="1"/>
              <a:t>maybe</a:t>
            </a:r>
            <a:r>
              <a:rPr lang="it-IT" sz="2400" dirty="0"/>
              <a:t> </a:t>
            </a:r>
            <a:r>
              <a:rPr lang="it-IT" sz="2400" dirty="0" err="1"/>
              <a:t>good</a:t>
            </a:r>
            <a:r>
              <a:rPr lang="it-IT" sz="2400" dirty="0"/>
              <a:t>) </a:t>
            </a:r>
            <a:r>
              <a:rPr lang="it-IT" sz="2400" b="1" dirty="0"/>
              <a:t>of the </a:t>
            </a:r>
            <a:r>
              <a:rPr lang="it-IT" sz="2400" b="1" dirty="0" err="1"/>
              <a:t>many</a:t>
            </a:r>
            <a:r>
              <a:rPr lang="it-IT" sz="2400" b="1" dirty="0"/>
              <a:t> </a:t>
            </a:r>
            <a:r>
              <a:rPr lang="it-IT" sz="2400" dirty="0" err="1"/>
              <a:t>ideas</a:t>
            </a:r>
            <a:r>
              <a:rPr lang="it-IT" sz="2400" dirty="0"/>
              <a:t> </a:t>
            </a:r>
            <a:r>
              <a:rPr lang="it-IT" sz="2400" dirty="0" err="1"/>
              <a:t>heard</a:t>
            </a:r>
            <a:endParaRPr lang="eu-ES" sz="2400" dirty="0"/>
          </a:p>
          <a:p>
            <a:pPr lvl="0" algn="ctr">
              <a:buFont typeface="Wingdings" panose="05000000000000000000" pitchFamily="2" charset="2"/>
              <a:buChar char="§"/>
            </a:pPr>
            <a:r>
              <a:rPr lang="en-US" sz="2400" dirty="0"/>
              <a:t>Wants to make </a:t>
            </a:r>
            <a:r>
              <a:rPr lang="en-US" sz="2400" b="1" dirty="0"/>
              <a:t>money</a:t>
            </a:r>
            <a:r>
              <a:rPr lang="en-US" sz="2400" dirty="0"/>
              <a:t> (or reach impacts) ASAP</a:t>
            </a:r>
          </a:p>
          <a:p>
            <a:pPr lvl="0" algn="ctr">
              <a:buFont typeface="Wingdings" panose="05000000000000000000" pitchFamily="2" charset="2"/>
              <a:buChar char="§"/>
            </a:pPr>
            <a:r>
              <a:rPr lang="en-US" sz="2400" dirty="0"/>
              <a:t>Has </a:t>
            </a:r>
            <a:r>
              <a:rPr lang="en-US" sz="2400" b="1" dirty="0"/>
              <a:t>money to earn</a:t>
            </a:r>
          </a:p>
          <a:p>
            <a:pPr lvl="0" algn="ctr">
              <a:buFont typeface="Wingdings" panose="05000000000000000000" pitchFamily="2" charset="2"/>
              <a:buChar char="§"/>
            </a:pPr>
            <a:r>
              <a:rPr lang="en-US" sz="2400" dirty="0"/>
              <a:t>Knows competitors are already </a:t>
            </a:r>
            <a:r>
              <a:rPr lang="en-US" sz="2400" b="1" dirty="0"/>
              <a:t>offering something similar</a:t>
            </a:r>
            <a:r>
              <a:rPr lang="en-US" sz="2400" dirty="0"/>
              <a:t> (or better); moreover, they are more solid than you</a:t>
            </a:r>
          </a:p>
          <a:p>
            <a:pPr lvl="0" algn="ctr">
              <a:buFont typeface="Wingdings" panose="05000000000000000000" pitchFamily="2" charset="2"/>
              <a:buChar char="§"/>
            </a:pPr>
            <a:r>
              <a:rPr lang="en-US" sz="2400" dirty="0"/>
              <a:t>Think that there are </a:t>
            </a:r>
            <a:r>
              <a:rPr lang="en-US" sz="2400" b="1" dirty="0"/>
              <a:t>not enough </a:t>
            </a:r>
            <a:r>
              <a:rPr lang="en-US" sz="2400" dirty="0"/>
              <a:t>mature/credible/promising/”safe” </a:t>
            </a:r>
            <a:r>
              <a:rPr lang="en-US" sz="2400" b="1" dirty="0"/>
              <a:t>project/solution to fund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279658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DC7B0A-9072-9F40-A9C4-1BCB8CBB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Brainstorm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idea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32DA4E-F591-2941-8FE7-8471F1CC1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990" y="1960562"/>
            <a:ext cx="10283765" cy="435133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it-IT" dirty="0"/>
              <a:t>Write down </a:t>
            </a:r>
            <a:r>
              <a:rPr lang="it-IT" dirty="0" err="1"/>
              <a:t>your</a:t>
            </a:r>
            <a:r>
              <a:rPr lang="it-IT" dirty="0"/>
              <a:t> idea, </a:t>
            </a:r>
            <a:r>
              <a:rPr lang="it-IT" dirty="0" err="1"/>
              <a:t>organize</a:t>
            </a:r>
            <a:r>
              <a:rPr lang="it-IT" dirty="0"/>
              <a:t> </a:t>
            </a:r>
            <a:r>
              <a:rPr lang="it-IT" dirty="0" err="1"/>
              <a:t>it!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dirty="0" err="1"/>
              <a:t>Define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business</a:t>
            </a:r>
          </a:p>
          <a:p>
            <a:pPr>
              <a:lnSpc>
                <a:spcPct val="150000"/>
              </a:lnSpc>
            </a:pPr>
            <a:r>
              <a:rPr lang="it-IT" dirty="0" err="1"/>
              <a:t>Discuss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with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colleagues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dirty="0"/>
              <a:t>Create </a:t>
            </a:r>
            <a:r>
              <a:rPr lang="it-IT" dirty="0" err="1"/>
              <a:t>your</a:t>
            </a:r>
            <a:r>
              <a:rPr lang="it-IT" dirty="0"/>
              <a:t> story line</a:t>
            </a:r>
          </a:p>
          <a:p>
            <a:pPr>
              <a:lnSpc>
                <a:spcPct val="150000"/>
              </a:lnSpc>
            </a:pPr>
            <a:r>
              <a:rPr lang="it-IT" dirty="0"/>
              <a:t>Do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prepare</a:t>
            </a:r>
            <a:r>
              <a:rPr lang="it-IT" dirty="0"/>
              <a:t> </a:t>
            </a:r>
            <a:r>
              <a:rPr lang="it-IT" dirty="0" err="1"/>
              <a:t>slides</a:t>
            </a:r>
            <a:r>
              <a:rPr lang="it-IT" dirty="0"/>
              <a:t>/</a:t>
            </a:r>
            <a:r>
              <a:rPr lang="it-IT" dirty="0" err="1"/>
              <a:t>presentations</a:t>
            </a:r>
            <a:r>
              <a:rPr lang="it-IT" dirty="0"/>
              <a:t> </a:t>
            </a:r>
            <a:r>
              <a:rPr lang="it-IT" dirty="0" err="1"/>
              <a:t>without</a:t>
            </a:r>
            <a:r>
              <a:rPr lang="it-IT" dirty="0"/>
              <a:t> </a:t>
            </a:r>
            <a:r>
              <a:rPr lang="it-IT" dirty="0" err="1"/>
              <a:t>organizing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idea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E15CA51-99C0-3043-8B98-9D7B2F2225DF}"/>
              </a:ext>
            </a:extLst>
          </p:cNvPr>
          <p:cNvSpPr/>
          <p:nvPr/>
        </p:nvSpPr>
        <p:spPr>
          <a:xfrm>
            <a:off x="8396845" y="6311900"/>
            <a:ext cx="3674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Photo by </a:t>
            </a:r>
            <a:r>
              <a:rPr lang="it-IT" dirty="0">
                <a:hlinkClick r:id="rId2"/>
              </a:rPr>
              <a:t>Jo Szczepanska</a:t>
            </a:r>
            <a:r>
              <a:rPr lang="it-IT" dirty="0"/>
              <a:t> on </a:t>
            </a:r>
            <a:r>
              <a:rPr lang="it-IT" dirty="0">
                <a:hlinkClick r:id="rId3"/>
              </a:rPr>
              <a:t>Unsplash</a:t>
            </a:r>
            <a:endParaRPr lang="it-IT" dirty="0"/>
          </a:p>
        </p:txBody>
      </p:sp>
      <p:pic>
        <p:nvPicPr>
          <p:cNvPr id="6" name="Immagine 5" descr="Immagine che contiene molti, diverso, fotografia, vario&#10;&#10;Descrizione generata automaticamente">
            <a:extLst>
              <a:ext uri="{FF2B5EF4-FFF2-40B4-BE49-F238E27FC236}">
                <a16:creationId xmlns:a16="http://schemas.microsoft.com/office/drawing/2014/main" id="{1183081D-4524-7940-8AF2-839839E7E5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3381" y="1538206"/>
            <a:ext cx="5168619" cy="345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83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F68B5D-2F67-DE4D-A838-BBF13C156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578" y="-127803"/>
            <a:ext cx="10515600" cy="1325563"/>
          </a:xfrm>
        </p:spPr>
        <p:txBody>
          <a:bodyPr/>
          <a:lstStyle/>
          <a:p>
            <a:r>
              <a:rPr lang="it-IT" dirty="0" err="1"/>
              <a:t>Define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idea</a:t>
            </a:r>
          </a:p>
        </p:txBody>
      </p:sp>
      <p:pic>
        <p:nvPicPr>
          <p:cNvPr id="1028" name="Picture 4" descr="Business Model Canvas - Wikipedia">
            <a:extLst>
              <a:ext uri="{FF2B5EF4-FFF2-40B4-BE49-F238E27FC236}">
                <a16:creationId xmlns:a16="http://schemas.microsoft.com/office/drawing/2014/main" id="{8CB60CA6-AF8E-1848-B047-AE793C1FB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7578" y="987781"/>
            <a:ext cx="8297119" cy="587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08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29B28A-183F-064B-9358-74DA26B6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A839-8799-414B-AE90-F5BEEC2C5A70}" type="datetime1">
              <a:rPr lang="sl-SI" smtClean="0"/>
              <a:t>28.10.2020</a:t>
            </a:fld>
            <a:endParaRPr lang="sl-SI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D30EA09-EDFE-2949-8845-58F53D636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377A-F5B4-46F9-8B4E-A4938B486E44}" type="slidenum">
              <a:rPr lang="sl-SI" smtClean="0"/>
              <a:t>23</a:t>
            </a:fld>
            <a:endParaRPr lang="sl-SI"/>
          </a:p>
        </p:txBody>
      </p:sp>
      <p:pic>
        <p:nvPicPr>
          <p:cNvPr id="6" name="Immagine 3">
            <a:extLst>
              <a:ext uri="{FF2B5EF4-FFF2-40B4-BE49-F238E27FC236}">
                <a16:creationId xmlns:a16="http://schemas.microsoft.com/office/drawing/2014/main" id="{B8B60332-5EE5-3147-9414-2AFF003A47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6804" y="775878"/>
            <a:ext cx="7425196" cy="530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F25F046F-BF78-F749-837A-4BD16FD17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578" y="-127803"/>
            <a:ext cx="10515600" cy="1325563"/>
          </a:xfrm>
        </p:spPr>
        <p:txBody>
          <a:bodyPr/>
          <a:lstStyle/>
          <a:p>
            <a:r>
              <a:rPr lang="it-IT" dirty="0" err="1"/>
              <a:t>Define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idea</a:t>
            </a:r>
          </a:p>
        </p:txBody>
      </p:sp>
      <p:sp>
        <p:nvSpPr>
          <p:cNvPr id="8" name="CasellaDiTesto 7">
            <a:hlinkClick r:id="rId3"/>
            <a:extLst>
              <a:ext uri="{FF2B5EF4-FFF2-40B4-BE49-F238E27FC236}">
                <a16:creationId xmlns:a16="http://schemas.microsoft.com/office/drawing/2014/main" id="{23D50C45-AC45-874C-8D93-4BA203538B03}"/>
              </a:ext>
            </a:extLst>
          </p:cNvPr>
          <p:cNvSpPr txBox="1"/>
          <p:nvPr/>
        </p:nvSpPr>
        <p:spPr>
          <a:xfrm>
            <a:off x="1807578" y="3013501"/>
            <a:ext cx="3202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hlinkClick r:id="rId3"/>
              </a:rPr>
              <a:t>Ash</a:t>
            </a:r>
            <a:r>
              <a:rPr lang="it-IT" sz="2400" dirty="0">
                <a:hlinkClick r:id="rId3"/>
              </a:rPr>
              <a:t> </a:t>
            </a:r>
            <a:r>
              <a:rPr lang="it-IT" sz="2400" dirty="0" err="1">
                <a:hlinkClick r:id="rId3"/>
              </a:rPr>
              <a:t>Maurya’s</a:t>
            </a:r>
            <a:r>
              <a:rPr lang="it-IT" sz="2400" dirty="0">
                <a:hlinkClick r:id="rId3"/>
              </a:rPr>
              <a:t> Lean </a:t>
            </a:r>
            <a:r>
              <a:rPr lang="it-IT" sz="2400" dirty="0" err="1">
                <a:hlinkClick r:id="rId3"/>
              </a:rPr>
              <a:t>Canvas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887297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C54F86-2C1C-3843-B74C-B85F51C5E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Explain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ideas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14B4EA-D5BF-BE4F-A03A-F7564035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9288" y="1923559"/>
            <a:ext cx="10515600" cy="1146175"/>
          </a:xfrm>
        </p:spPr>
        <p:txBody>
          <a:bodyPr/>
          <a:lstStyle/>
          <a:p>
            <a:r>
              <a:rPr lang="en-GB" dirty="0"/>
              <a:t>Use post-its and schemes for creating your story line</a:t>
            </a:r>
          </a:p>
          <a:p>
            <a:r>
              <a:rPr lang="en-GB" dirty="0"/>
              <a:t>Tell it to your colleagues &amp; to externals (e.g. your friends)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56CE43E-38B6-DD4E-8AF8-DBC2B2744E28}"/>
              </a:ext>
            </a:extLst>
          </p:cNvPr>
          <p:cNvSpPr/>
          <p:nvPr/>
        </p:nvSpPr>
        <p:spPr>
          <a:xfrm>
            <a:off x="2169288" y="2963515"/>
            <a:ext cx="8507005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i="1" dirty="0"/>
          </a:p>
          <a:p>
            <a:r>
              <a:rPr lang="en-GB" sz="2400" b="1" i="1" dirty="0"/>
              <a:t>“</a:t>
            </a:r>
            <a:r>
              <a:rPr lang="it-IT" sz="2400" b="1" i="1" dirty="0" err="1"/>
              <a:t>Communication</a:t>
            </a:r>
            <a:r>
              <a:rPr lang="it-IT" sz="2400" b="1" i="1" dirty="0"/>
              <a:t> </a:t>
            </a:r>
            <a:r>
              <a:rPr lang="it-IT" sz="2400" b="1" i="1" dirty="0" err="1"/>
              <a:t>is</a:t>
            </a:r>
            <a:r>
              <a:rPr lang="it-IT" sz="2400" b="1" i="1" dirty="0"/>
              <a:t> </a:t>
            </a:r>
            <a:r>
              <a:rPr lang="it-IT" sz="2400" b="1" i="1" dirty="0" err="1"/>
              <a:t>what</a:t>
            </a:r>
            <a:r>
              <a:rPr lang="it-IT" sz="2400" b="1" i="1" dirty="0"/>
              <a:t> the </a:t>
            </a:r>
            <a:r>
              <a:rPr lang="it-IT" sz="2400" b="1" i="1" dirty="0" err="1"/>
              <a:t>listener</a:t>
            </a:r>
            <a:r>
              <a:rPr lang="it-IT" sz="2400" b="1" i="1" dirty="0"/>
              <a:t> </a:t>
            </a:r>
            <a:r>
              <a:rPr lang="it-IT" sz="2400" b="1" i="1" dirty="0" err="1"/>
              <a:t>does</a:t>
            </a:r>
            <a:r>
              <a:rPr lang="en-GB" sz="2400" b="1" i="1" dirty="0"/>
              <a:t>”</a:t>
            </a:r>
            <a:r>
              <a:rPr lang="it-IT" sz="2400" b="1" i="1" dirty="0"/>
              <a:t> </a:t>
            </a:r>
          </a:p>
          <a:p>
            <a:r>
              <a:rPr lang="it-IT" dirty="0"/>
              <a:t>Peter </a:t>
            </a:r>
            <a:r>
              <a:rPr lang="it-IT" dirty="0" err="1"/>
              <a:t>Drucker</a:t>
            </a:r>
            <a:endParaRPr lang="en-GB" i="1" dirty="0"/>
          </a:p>
          <a:p>
            <a:endParaRPr lang="it-IT" i="1" dirty="0"/>
          </a:p>
          <a:p>
            <a:endParaRPr lang="it-IT" i="1" dirty="0"/>
          </a:p>
          <a:p>
            <a:endParaRPr lang="it-IT" i="1" dirty="0"/>
          </a:p>
          <a:p>
            <a:pPr algn="just"/>
            <a:r>
              <a:rPr lang="en-GB" sz="2400" b="1" i="1" dirty="0"/>
              <a:t>“I know that you believe you understand what you think I said, but I am not sure you realise that what you heard is not what I meant”</a:t>
            </a:r>
          </a:p>
          <a:p>
            <a:pPr algn="just"/>
            <a:r>
              <a:rPr lang="en-GB" i="1" dirty="0"/>
              <a:t>Robert McCloskey</a:t>
            </a:r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815317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BAE103-FC65-7046-8C65-555D8643F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494" y="365125"/>
            <a:ext cx="5029201" cy="1325563"/>
          </a:xfrm>
        </p:spPr>
        <p:txBody>
          <a:bodyPr/>
          <a:lstStyle/>
          <a:p>
            <a:r>
              <a:rPr lang="it-IT" dirty="0"/>
              <a:t>A story line for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pitch</a:t>
            </a:r>
            <a:endParaRPr lang="it-IT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B352F955-ABEA-5146-BF22-73EA888B0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4645" y="2141537"/>
            <a:ext cx="50292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it-IT" dirty="0" err="1"/>
              <a:t>Define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story line</a:t>
            </a:r>
          </a:p>
          <a:p>
            <a:pPr algn="just">
              <a:lnSpc>
                <a:spcPct val="150000"/>
              </a:lnSpc>
            </a:pPr>
            <a:r>
              <a:rPr lang="it-IT" dirty="0" err="1"/>
              <a:t>Define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relevant</a:t>
            </a:r>
            <a:r>
              <a:rPr lang="it-IT" dirty="0"/>
              <a:t> information to </a:t>
            </a:r>
            <a:r>
              <a:rPr lang="it-IT" dirty="0" err="1"/>
              <a:t>provide</a:t>
            </a:r>
            <a:r>
              <a:rPr lang="it-IT" dirty="0"/>
              <a:t> to the audience</a:t>
            </a:r>
          </a:p>
          <a:p>
            <a:pPr algn="just">
              <a:lnSpc>
                <a:spcPct val="150000"/>
              </a:lnSpc>
            </a:pPr>
            <a:r>
              <a:rPr lang="it-IT" dirty="0" err="1"/>
              <a:t>Questions</a:t>
            </a:r>
            <a:r>
              <a:rPr lang="it-IT" dirty="0"/>
              <a:t> to </a:t>
            </a:r>
            <a:r>
              <a:rPr lang="it-IT" dirty="0" err="1"/>
              <a:t>shape</a:t>
            </a:r>
            <a:r>
              <a:rPr lang="it-IT" dirty="0"/>
              <a:t> </a:t>
            </a:r>
            <a:r>
              <a:rPr lang="it-IT" dirty="0" err="1"/>
              <a:t>contents</a:t>
            </a:r>
            <a:endParaRPr lang="it-IT" dirty="0"/>
          </a:p>
        </p:txBody>
      </p:sp>
      <p:pic>
        <p:nvPicPr>
          <p:cNvPr id="2050" name="Picture 2" descr="The-Pitch-Canvas©_V7_9 | Business | Technology">
            <a:extLst>
              <a:ext uri="{FF2B5EF4-FFF2-40B4-BE49-F238E27FC236}">
                <a16:creationId xmlns:a16="http://schemas.microsoft.com/office/drawing/2014/main" id="{13949D69-49BB-084E-B1CE-32D184CBE3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2800" y="0"/>
            <a:ext cx="502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737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FDD7A4-1175-084F-B551-C1BA55FF9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035" y="624488"/>
            <a:ext cx="10515600" cy="1325563"/>
          </a:xfrm>
        </p:spPr>
        <p:txBody>
          <a:bodyPr/>
          <a:lstStyle/>
          <a:p>
            <a:r>
              <a:rPr lang="it-IT" dirty="0"/>
              <a:t>Your first 30 </a:t>
            </a:r>
            <a:r>
              <a:rPr lang="it-IT" dirty="0" err="1"/>
              <a:t>seconds</a:t>
            </a:r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CB7B398-1971-2F45-BE13-19F4329675C6}"/>
              </a:ext>
            </a:extLst>
          </p:cNvPr>
          <p:cNvSpPr/>
          <p:nvPr/>
        </p:nvSpPr>
        <p:spPr>
          <a:xfrm>
            <a:off x="7063835" y="309258"/>
            <a:ext cx="5042319" cy="59242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C58C5B"/>
                </a:solidFill>
              </a:rPr>
              <a:t>Tagline</a:t>
            </a: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C58C5B"/>
                </a:solidFill>
              </a:rPr>
              <a:t>Engage the public with a question</a:t>
            </a: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C58C5B"/>
                </a:solidFill>
              </a:rPr>
              <a:t>Catch the attention and arouse interest</a:t>
            </a: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C58C5B"/>
                </a:solidFill>
              </a:rPr>
              <a:t>Use a fact to “shock” the audience with a problem and a number to show how much big it is</a:t>
            </a: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C58C5B"/>
              </a:solidFill>
            </a:endParaRPr>
          </a:p>
        </p:txBody>
      </p:sp>
      <p:pic>
        <p:nvPicPr>
          <p:cNvPr id="1026" name="Picture 2" descr="Better call saul tune GIF on GIFER - by Nebar">
            <a:extLst>
              <a:ext uri="{FF2B5EF4-FFF2-40B4-BE49-F238E27FC236}">
                <a16:creationId xmlns:a16="http://schemas.microsoft.com/office/drawing/2014/main" id="{1D17FD2A-66A3-8C4D-95DD-1F7036335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46" y="3018341"/>
            <a:ext cx="6466069" cy="375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748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AF3752-2FD8-324F-9131-B22108F31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Present</a:t>
            </a:r>
            <a:r>
              <a:rPr lang="it-IT" dirty="0"/>
              <a:t> the </a:t>
            </a:r>
            <a:r>
              <a:rPr lang="it-IT" dirty="0" err="1"/>
              <a:t>problem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3AB42F-4E34-484F-8723-3E34E786B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What is the problem you aim to solve?</a:t>
            </a:r>
          </a:p>
          <a:p>
            <a:pPr>
              <a:lnSpc>
                <a:spcPct val="150000"/>
              </a:lnSpc>
            </a:pPr>
            <a:r>
              <a:rPr lang="en-GB" dirty="0"/>
              <a:t>How much is it big? </a:t>
            </a:r>
            <a:r>
              <a:rPr lang="en-GB" dirty="0">
                <a:sym typeface="Wingdings" pitchFamily="2" charset="2"/>
              </a:rPr>
              <a:t> market size</a:t>
            </a:r>
          </a:p>
          <a:p>
            <a:pPr>
              <a:lnSpc>
                <a:spcPct val="150000"/>
              </a:lnSpc>
            </a:pPr>
            <a:r>
              <a:rPr lang="en-GB" dirty="0"/>
              <a:t>What are the consequence of it?</a:t>
            </a:r>
          </a:p>
          <a:p>
            <a:pPr>
              <a:lnSpc>
                <a:spcPct val="150000"/>
              </a:lnSpc>
            </a:pPr>
            <a:r>
              <a:rPr lang="en-GB" dirty="0"/>
              <a:t>Do people strongly want to solve it? </a:t>
            </a:r>
            <a:r>
              <a:rPr lang="en-GB" dirty="0">
                <a:sym typeface="Wingdings" pitchFamily="2" charset="2"/>
              </a:rPr>
              <a:t> availability to pay</a:t>
            </a:r>
          </a:p>
        </p:txBody>
      </p:sp>
    </p:spTree>
    <p:extLst>
      <p:ext uri="{BB962C8B-B14F-4D97-AF65-F5344CB8AC3E}">
        <p14:creationId xmlns:p14="http://schemas.microsoft.com/office/powerpoint/2010/main" val="765903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7E966C-629D-6449-A829-CAD64E2E0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Your </a:t>
            </a:r>
            <a:r>
              <a:rPr lang="it-IT" dirty="0" err="1"/>
              <a:t>product</a:t>
            </a:r>
            <a:r>
              <a:rPr lang="it-IT" dirty="0"/>
              <a:t>/</a:t>
            </a:r>
            <a:r>
              <a:rPr lang="it-IT" dirty="0" err="1"/>
              <a:t>solution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9E1223-66F1-7A41-A529-3F2AC8E1A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it-IT" dirty="0" err="1"/>
              <a:t>Why</a:t>
            </a:r>
            <a:r>
              <a:rPr lang="it-IT" dirty="0"/>
              <a:t> and </a:t>
            </a:r>
            <a:r>
              <a:rPr lang="it-IT" dirty="0" err="1"/>
              <a:t>how</a:t>
            </a:r>
            <a:r>
              <a:rPr lang="it-IT" dirty="0"/>
              <a:t> </a:t>
            </a:r>
            <a:r>
              <a:rPr lang="it-IT" dirty="0" err="1"/>
              <a:t>does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address</a:t>
            </a:r>
            <a:r>
              <a:rPr lang="it-IT" dirty="0"/>
              <a:t> the </a:t>
            </a:r>
            <a:r>
              <a:rPr lang="it-IT" dirty="0" err="1"/>
              <a:t>problem</a:t>
            </a:r>
            <a:r>
              <a:rPr lang="it-IT" dirty="0"/>
              <a:t>?</a:t>
            </a:r>
          </a:p>
          <a:p>
            <a:pPr>
              <a:lnSpc>
                <a:spcPct val="150000"/>
              </a:lnSpc>
            </a:pPr>
            <a:r>
              <a:rPr lang="it-IT" dirty="0" err="1"/>
              <a:t>Present</a:t>
            </a:r>
            <a:r>
              <a:rPr lang="it-IT" dirty="0"/>
              <a:t>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features</a:t>
            </a:r>
            <a:r>
              <a:rPr lang="it-IT" dirty="0"/>
              <a:t> and </a:t>
            </a:r>
            <a:r>
              <a:rPr lang="it-IT" dirty="0" err="1"/>
              <a:t>why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convenient</a:t>
            </a:r>
            <a:r>
              <a:rPr lang="it-IT" dirty="0"/>
              <a:t> for </a:t>
            </a:r>
            <a:r>
              <a:rPr lang="it-IT" dirty="0" err="1"/>
              <a:t>customers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dirty="0" err="1"/>
              <a:t>Did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tested</a:t>
            </a:r>
            <a:r>
              <a:rPr lang="it-IT" dirty="0"/>
              <a:t> </a:t>
            </a:r>
            <a:r>
              <a:rPr lang="it-IT"/>
              <a:t>it </a:t>
            </a:r>
            <a:r>
              <a:rPr lang="it-IT" dirty="0"/>
              <a:t>with </a:t>
            </a:r>
            <a:r>
              <a:rPr lang="it-IT" dirty="0" err="1"/>
              <a:t>customer</a:t>
            </a:r>
            <a:r>
              <a:rPr lang="it-IT" dirty="0"/>
              <a:t>?</a:t>
            </a:r>
          </a:p>
          <a:p>
            <a:pPr>
              <a:lnSpc>
                <a:spcPct val="150000"/>
              </a:lnSpc>
            </a:pPr>
            <a:r>
              <a:rPr lang="it-IT" dirty="0"/>
              <a:t>Just </a:t>
            </a:r>
            <a:r>
              <a:rPr lang="it-IT" dirty="0" err="1"/>
              <a:t>essential</a:t>
            </a:r>
            <a:r>
              <a:rPr lang="it-IT" dirty="0"/>
              <a:t> information:</a:t>
            </a:r>
          </a:p>
          <a:p>
            <a:pPr lvl="1">
              <a:lnSpc>
                <a:spcPct val="150000"/>
              </a:lnSpc>
            </a:pPr>
            <a:r>
              <a:rPr lang="it-IT" dirty="0"/>
              <a:t>IPR </a:t>
            </a:r>
            <a:r>
              <a:rPr lang="it-IT" dirty="0" err="1"/>
              <a:t>issues</a:t>
            </a:r>
            <a:endParaRPr lang="it-IT" dirty="0"/>
          </a:p>
          <a:p>
            <a:pPr lvl="1">
              <a:lnSpc>
                <a:spcPct val="150000"/>
              </a:lnSpc>
            </a:pPr>
            <a:r>
              <a:rPr lang="it-IT" dirty="0"/>
              <a:t>Time management</a:t>
            </a:r>
          </a:p>
        </p:txBody>
      </p:sp>
    </p:spTree>
    <p:extLst>
      <p:ext uri="{BB962C8B-B14F-4D97-AF65-F5344CB8AC3E}">
        <p14:creationId xmlns:p14="http://schemas.microsoft.com/office/powerpoint/2010/main" val="1385407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F32E4B-0A1E-3F41-B4E1-900AB1D94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Product demo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4674C6-C57C-5D43-9C59-3C1B1679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3023" y="1857536"/>
            <a:ext cx="9267305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dirty="0"/>
              <a:t>Show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solution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real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dirty="0"/>
              <a:t>Live test?</a:t>
            </a:r>
          </a:p>
          <a:p>
            <a:pPr>
              <a:lnSpc>
                <a:spcPct val="150000"/>
              </a:lnSpc>
            </a:pPr>
            <a:r>
              <a:rPr lang="it-IT" dirty="0"/>
              <a:t>Show a </a:t>
            </a:r>
            <a:r>
              <a:rPr lang="it-IT" dirty="0" err="1"/>
              <a:t>customer</a:t>
            </a:r>
            <a:r>
              <a:rPr lang="it-IT" dirty="0"/>
              <a:t> </a:t>
            </a:r>
            <a:r>
              <a:rPr lang="it-IT" dirty="0" err="1"/>
              <a:t>using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?</a:t>
            </a:r>
          </a:p>
          <a:p>
            <a:pPr>
              <a:lnSpc>
                <a:spcPct val="150000"/>
              </a:lnSpc>
            </a:pPr>
            <a:r>
              <a:rPr lang="it-IT" dirty="0" err="1"/>
              <a:t>Screenshots</a:t>
            </a:r>
            <a:r>
              <a:rPr lang="it-IT" dirty="0"/>
              <a:t>, </a:t>
            </a:r>
            <a:r>
              <a:rPr lang="it-IT" dirty="0" err="1"/>
              <a:t>pics</a:t>
            </a:r>
            <a:r>
              <a:rPr lang="it-IT" dirty="0"/>
              <a:t>, video etc.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6C7404F-7F5E-1841-B0A7-9671159CEED6}"/>
              </a:ext>
            </a:extLst>
          </p:cNvPr>
          <p:cNvSpPr/>
          <p:nvPr/>
        </p:nvSpPr>
        <p:spPr>
          <a:xfrm>
            <a:off x="8355885" y="6311900"/>
            <a:ext cx="3836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Photo by </a:t>
            </a:r>
            <a:r>
              <a:rPr lang="it-IT" dirty="0">
                <a:hlinkClick r:id="rId2"/>
              </a:rPr>
              <a:t>Diana Măceşanu</a:t>
            </a:r>
            <a:r>
              <a:rPr lang="it-IT" dirty="0"/>
              <a:t> on </a:t>
            </a:r>
            <a:r>
              <a:rPr lang="it-IT" dirty="0">
                <a:hlinkClick r:id="rId3"/>
              </a:rPr>
              <a:t>Unsplash</a:t>
            </a:r>
            <a:endParaRPr lang="it-IT" dirty="0"/>
          </a:p>
        </p:txBody>
      </p:sp>
      <p:pic>
        <p:nvPicPr>
          <p:cNvPr id="6" name="Immagine 5" descr="Immagine che contiene blu, palla, acqua, gatto&#10;&#10;Descrizione generata automaticamente">
            <a:extLst>
              <a:ext uri="{FF2B5EF4-FFF2-40B4-BE49-F238E27FC236}">
                <a16:creationId xmlns:a16="http://schemas.microsoft.com/office/drawing/2014/main" id="{5BBBD26A-45DA-6047-9B1F-7B6FEA7217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0146" y="864030"/>
            <a:ext cx="5356004" cy="512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43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6A3A34-7D7B-E544-B8C9-F40606C9B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Farm2fork </a:t>
            </a:r>
            <a:r>
              <a:rPr lang="it-IT" dirty="0" err="1"/>
              <a:t>Hack</a:t>
            </a:r>
            <a:r>
              <a:rPr lang="it-IT" dirty="0"/>
              <a:t> – </a:t>
            </a:r>
            <a:r>
              <a:rPr lang="it-IT" dirty="0" err="1"/>
              <a:t>Overview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D2077C-AD57-F244-829B-500500E67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3448" y="1818402"/>
            <a:ext cx="10105506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Duration: 3 </a:t>
            </a:r>
            <a:r>
              <a:rPr lang="en-GB" dirty="0" err="1"/>
              <a:t>mintues</a:t>
            </a:r>
            <a:endParaRPr lang="en-GB" dirty="0"/>
          </a:p>
          <a:p>
            <a:r>
              <a:rPr lang="en-GB" dirty="0"/>
              <a:t>Pitching test (20.11.20): 20 minutes session with mentors </a:t>
            </a:r>
            <a:r>
              <a:rPr lang="en-GB" dirty="0">
                <a:sym typeface="Wingdings" pitchFamily="2" charset="2"/>
              </a:rPr>
              <a:t> mandatory for participating in the final event</a:t>
            </a:r>
          </a:p>
          <a:p>
            <a:r>
              <a:rPr lang="en-GB" dirty="0">
                <a:sym typeface="Wingdings" pitchFamily="2" charset="2"/>
              </a:rPr>
              <a:t>20.11.20: deadline for preparing the pitch presentation</a:t>
            </a:r>
          </a:p>
          <a:p>
            <a:r>
              <a:rPr lang="en-GB" dirty="0">
                <a:sym typeface="Wingdings" pitchFamily="2" charset="2"/>
              </a:rPr>
              <a:t>Pitch demo: Startup3 - 12° Nov </a:t>
            </a:r>
            <a:r>
              <a:rPr lang="sl-SI" dirty="0">
                <a:sym typeface="Wingdings" pitchFamily="2" charset="2"/>
              </a:rPr>
              <a:t>(</a:t>
            </a:r>
            <a:r>
              <a:rPr lang="sl-SI" dirty="0" err="1">
                <a:sym typeface="Wingdings" pitchFamily="2" charset="2"/>
              </a:rPr>
              <a:t>kindly</a:t>
            </a:r>
            <a:r>
              <a:rPr lang="sl-SI" dirty="0">
                <a:sym typeface="Wingdings" pitchFamily="2" charset="2"/>
              </a:rPr>
              <a:t> </a:t>
            </a:r>
            <a:r>
              <a:rPr lang="sl-SI" dirty="0" err="1">
                <a:sym typeface="Wingdings" pitchFamily="2" charset="2"/>
              </a:rPr>
              <a:t>invited</a:t>
            </a:r>
            <a:r>
              <a:rPr lang="sl-SI" dirty="0">
                <a:sym typeface="Wingdings" pitchFamily="2" charset="2"/>
              </a:rPr>
              <a:t> to </a:t>
            </a:r>
            <a:r>
              <a:rPr lang="sl-SI" dirty="0" err="1">
                <a:sym typeface="Wingdings" pitchFamily="2" charset="2"/>
              </a:rPr>
              <a:t>participate</a:t>
            </a:r>
            <a:r>
              <a:rPr lang="sl-SI" dirty="0">
                <a:sym typeface="Wingdings" pitchFamily="2" charset="2"/>
              </a:rPr>
              <a:t> as </a:t>
            </a:r>
            <a:r>
              <a:rPr lang="sl-SI" dirty="0" err="1">
                <a:sym typeface="Wingdings" pitchFamily="2" charset="2"/>
              </a:rPr>
              <a:t>Pitch</a:t>
            </a:r>
            <a:r>
              <a:rPr lang="sl-SI" dirty="0">
                <a:sym typeface="Wingdings" pitchFamily="2" charset="2"/>
              </a:rPr>
              <a:t> </a:t>
            </a:r>
            <a:r>
              <a:rPr lang="sl-SI" dirty="0" err="1">
                <a:sym typeface="Wingdings" pitchFamily="2" charset="2"/>
              </a:rPr>
              <a:t>or</a:t>
            </a:r>
            <a:r>
              <a:rPr lang="sl-SI" dirty="0">
                <a:sym typeface="Wingdings" pitchFamily="2" charset="2"/>
              </a:rPr>
              <a:t> </a:t>
            </a:r>
            <a:r>
              <a:rPr lang="sl-SI" dirty="0" err="1">
                <a:sym typeface="Wingdings" pitchFamily="2" charset="2"/>
              </a:rPr>
              <a:t>participant</a:t>
            </a:r>
            <a:r>
              <a:rPr lang="sl-SI" dirty="0">
                <a:sym typeface="Wingdings" pitchFamily="2" charset="2"/>
              </a:rPr>
              <a:t>)</a:t>
            </a:r>
            <a:endParaRPr lang="en-GB" dirty="0">
              <a:sym typeface="Wingdings" pitchFamily="2" charset="2"/>
            </a:endParaRPr>
          </a:p>
          <a:p>
            <a:r>
              <a:rPr lang="en-GB" dirty="0">
                <a:sym typeface="Wingdings" pitchFamily="2" charset="2"/>
              </a:rPr>
              <a:t>Evaluators:</a:t>
            </a:r>
          </a:p>
          <a:p>
            <a:pPr lvl="1"/>
            <a:r>
              <a:rPr lang="sl-SI" dirty="0" err="1">
                <a:sym typeface="Wingdings" pitchFamily="2" charset="2"/>
              </a:rPr>
              <a:t>Representative</a:t>
            </a:r>
            <a:r>
              <a:rPr lang="sl-SI" dirty="0">
                <a:sym typeface="Wingdings" pitchFamily="2" charset="2"/>
              </a:rPr>
              <a:t> </a:t>
            </a:r>
            <a:r>
              <a:rPr lang="sl-SI" dirty="0" err="1">
                <a:sym typeface="Wingdings" pitchFamily="2" charset="2"/>
              </a:rPr>
              <a:t>of</a:t>
            </a:r>
            <a:r>
              <a:rPr lang="sl-SI" dirty="0">
                <a:sym typeface="Wingdings" pitchFamily="2" charset="2"/>
              </a:rPr>
              <a:t> </a:t>
            </a:r>
            <a:r>
              <a:rPr lang="sl-SI" dirty="0" err="1">
                <a:sym typeface="Wingdings" pitchFamily="2" charset="2"/>
              </a:rPr>
              <a:t>Industry</a:t>
            </a:r>
            <a:r>
              <a:rPr lang="sl-SI" dirty="0">
                <a:sym typeface="Wingdings" pitchFamily="2" charset="2"/>
              </a:rPr>
              <a:t> (</a:t>
            </a:r>
            <a:r>
              <a:rPr lang="sl-SI" dirty="0" err="1">
                <a:sym typeface="Wingdings" pitchFamily="2" charset="2"/>
              </a:rPr>
              <a:t>Panvita</a:t>
            </a:r>
            <a:r>
              <a:rPr lang="sl-SI" dirty="0">
                <a:sym typeface="Wingdings" pitchFamily="2" charset="2"/>
              </a:rPr>
              <a:t> – </a:t>
            </a:r>
            <a:r>
              <a:rPr lang="sl-SI" dirty="0" err="1">
                <a:sym typeface="Wingdings" pitchFamily="2" charset="2"/>
              </a:rPr>
              <a:t>largest</a:t>
            </a:r>
            <a:r>
              <a:rPr lang="sl-SI" dirty="0">
                <a:sym typeface="Wingdings" pitchFamily="2" charset="2"/>
              </a:rPr>
              <a:t> farm/</a:t>
            </a:r>
            <a:r>
              <a:rPr lang="sl-SI" dirty="0" err="1">
                <a:sym typeface="Wingdings" pitchFamily="2" charset="2"/>
              </a:rPr>
              <a:t>food</a:t>
            </a:r>
            <a:r>
              <a:rPr lang="sl-SI" dirty="0">
                <a:sym typeface="Wingdings" pitchFamily="2" charset="2"/>
              </a:rPr>
              <a:t> </a:t>
            </a:r>
            <a:r>
              <a:rPr lang="sl-SI" dirty="0" err="1">
                <a:sym typeface="Wingdings" pitchFamily="2" charset="2"/>
              </a:rPr>
              <a:t>processor</a:t>
            </a:r>
            <a:r>
              <a:rPr lang="sl-SI" dirty="0">
                <a:sym typeface="Wingdings" pitchFamily="2" charset="2"/>
              </a:rPr>
              <a:t> in </a:t>
            </a:r>
            <a:r>
              <a:rPr lang="sl-SI" dirty="0" err="1">
                <a:sym typeface="Wingdings" pitchFamily="2" charset="2"/>
              </a:rPr>
              <a:t>Slovenia</a:t>
            </a:r>
            <a:r>
              <a:rPr lang="sl-SI" dirty="0">
                <a:sym typeface="Wingdings" pitchFamily="2" charset="2"/>
              </a:rPr>
              <a:t>)</a:t>
            </a:r>
          </a:p>
          <a:p>
            <a:pPr lvl="1"/>
            <a:r>
              <a:rPr lang="sl-SI" dirty="0" err="1">
                <a:sym typeface="Wingdings" pitchFamily="2" charset="2"/>
              </a:rPr>
              <a:t>Representative</a:t>
            </a:r>
            <a:r>
              <a:rPr lang="sl-SI" dirty="0">
                <a:sym typeface="Wingdings" pitchFamily="2" charset="2"/>
              </a:rPr>
              <a:t> </a:t>
            </a:r>
            <a:r>
              <a:rPr lang="sl-SI" dirty="0" err="1">
                <a:sym typeface="Wingdings" pitchFamily="2" charset="2"/>
              </a:rPr>
              <a:t>of</a:t>
            </a:r>
            <a:r>
              <a:rPr lang="sl-SI" dirty="0">
                <a:sym typeface="Wingdings" pitchFamily="2" charset="2"/>
              </a:rPr>
              <a:t> </a:t>
            </a:r>
            <a:r>
              <a:rPr lang="sl-SI" dirty="0" err="1">
                <a:sym typeface="Wingdings" pitchFamily="2" charset="2"/>
              </a:rPr>
              <a:t>Investor</a:t>
            </a:r>
            <a:r>
              <a:rPr lang="sl-SI" dirty="0">
                <a:sym typeface="Wingdings" pitchFamily="2" charset="2"/>
              </a:rPr>
              <a:t> (NLB Bank)</a:t>
            </a:r>
            <a:endParaRPr lang="en-GB" dirty="0">
              <a:sym typeface="Wingdings" pitchFamily="2" charset="2"/>
            </a:endParaRPr>
          </a:p>
          <a:p>
            <a:pPr lvl="1"/>
            <a:r>
              <a:rPr lang="sl-SI" dirty="0" err="1">
                <a:sym typeface="Wingdings" pitchFamily="2" charset="2"/>
              </a:rPr>
              <a:t>Representative</a:t>
            </a:r>
            <a:r>
              <a:rPr lang="sl-SI" dirty="0">
                <a:sym typeface="Wingdings" pitchFamily="2" charset="2"/>
              </a:rPr>
              <a:t> </a:t>
            </a:r>
            <a:r>
              <a:rPr lang="sl-SI" dirty="0" err="1">
                <a:sym typeface="Wingdings" pitchFamily="2" charset="2"/>
              </a:rPr>
              <a:t>of</a:t>
            </a:r>
            <a:r>
              <a:rPr lang="sl-SI" dirty="0">
                <a:sym typeface="Wingdings" pitchFamily="2" charset="2"/>
              </a:rPr>
              <a:t> Business Support </a:t>
            </a:r>
            <a:r>
              <a:rPr lang="sl-SI" dirty="0" err="1">
                <a:sym typeface="Wingdings" pitchFamily="2" charset="2"/>
              </a:rPr>
              <a:t>Organization</a:t>
            </a:r>
            <a:r>
              <a:rPr lang="sl-SI" dirty="0">
                <a:sym typeface="Wingdings" pitchFamily="2" charset="2"/>
              </a:rPr>
              <a:t> (DIH </a:t>
            </a:r>
            <a:r>
              <a:rPr lang="sl-SI" dirty="0" err="1">
                <a:sym typeface="Wingdings" pitchFamily="2" charset="2"/>
              </a:rPr>
              <a:t>Slovenia</a:t>
            </a:r>
            <a:r>
              <a:rPr lang="sl-SI" dirty="0">
                <a:sym typeface="Wingdings" pitchFamily="2" charset="2"/>
              </a:rPr>
              <a:t>)</a:t>
            </a:r>
            <a:endParaRPr lang="en-GB" dirty="0">
              <a:sym typeface="Wingdings" pitchFamily="2" charset="2"/>
            </a:endParaRPr>
          </a:p>
          <a:p>
            <a:endParaRPr lang="en-GB" dirty="0">
              <a:sym typeface="Wingdings" pitchFamily="2" charset="2"/>
            </a:endParaRPr>
          </a:p>
          <a:p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827B31-BC66-A44E-B3DD-15CB6D992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A839-8799-414B-AE90-F5BEEC2C5A70}" type="datetime1">
              <a:rPr lang="sl-SI" smtClean="0"/>
              <a:t>28.10.2020</a:t>
            </a:fld>
            <a:endParaRPr lang="sl-SI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77DD6E0-C97A-5B41-B313-7CDB45F35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377A-F5B4-46F9-8B4E-A4938B486E44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8285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02B18E-DFD4-E64A-8B70-E6CAE668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Unique</a:t>
            </a:r>
            <a:r>
              <a:rPr lang="it-IT" dirty="0"/>
              <a:t> </a:t>
            </a:r>
            <a:r>
              <a:rPr lang="it-IT" dirty="0" err="1"/>
              <a:t>selling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015611-1C6A-5D43-B27E-7197379D3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7998" y="1637920"/>
            <a:ext cx="9267305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Why are you the best?</a:t>
            </a:r>
          </a:p>
          <a:p>
            <a:pPr>
              <a:lnSpc>
                <a:spcPct val="150000"/>
              </a:lnSpc>
            </a:pPr>
            <a:r>
              <a:rPr lang="en-US" dirty="0"/>
              <a:t>Advantages of your solutions respect to competitors</a:t>
            </a:r>
          </a:p>
          <a:p>
            <a:pPr>
              <a:lnSpc>
                <a:spcPct val="150000"/>
              </a:lnSpc>
            </a:pPr>
            <a:r>
              <a:rPr lang="en-US" dirty="0"/>
              <a:t>Comparison with competitors</a:t>
            </a:r>
          </a:p>
          <a:p>
            <a:pPr>
              <a:lnSpc>
                <a:spcPct val="150000"/>
              </a:lnSpc>
            </a:pPr>
            <a:r>
              <a:rPr lang="en-US" dirty="0"/>
              <a:t>Show clearly features of your solution</a:t>
            </a:r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</p:txBody>
      </p:sp>
      <p:pic>
        <p:nvPicPr>
          <p:cNvPr id="1026" name="Picture 2" descr="Unique Selling Proposition (USP): The customer's perspective">
            <a:extLst>
              <a:ext uri="{FF2B5EF4-FFF2-40B4-BE49-F238E27FC236}">
                <a16:creationId xmlns:a16="http://schemas.microsoft.com/office/drawing/2014/main" id="{D92C59E3-5830-004A-8E34-049A273BE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1135" y="2882900"/>
            <a:ext cx="328771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776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mparison Chart With Our Business Competitors And Real Time Testing |  PowerPoint Presentation Pictures | PPT Slide Template | PPT Examples  Professional">
            <a:extLst>
              <a:ext uri="{FF2B5EF4-FFF2-40B4-BE49-F238E27FC236}">
                <a16:creationId xmlns:a16="http://schemas.microsoft.com/office/drawing/2014/main" id="{CCE0A8A6-EB7E-CC48-A9BD-E34FD53939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4352" y="128016"/>
            <a:ext cx="4462272" cy="309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067CF1F7-D0CA-1E44-9C21-D01BCD74EA98}"/>
              </a:ext>
            </a:extLst>
          </p:cNvPr>
          <p:cNvSpPr/>
          <p:nvPr/>
        </p:nvSpPr>
        <p:spPr>
          <a:xfrm>
            <a:off x="2493264" y="3224784"/>
            <a:ext cx="358444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hlinkClick r:id="rId3"/>
              </a:rPr>
              <a:t>https://www.slideteam.net/comparison-chart-with-our-business-competitors-and-real-time-testing.html</a:t>
            </a:r>
            <a:r>
              <a:rPr lang="it-IT" sz="1050" dirty="0"/>
              <a:t> </a:t>
            </a:r>
          </a:p>
        </p:txBody>
      </p:sp>
      <p:pic>
        <p:nvPicPr>
          <p:cNvPr id="2052" name="Picture 4" descr="Product Comparison PowerPoint Template - SlideModel">
            <a:extLst>
              <a:ext uri="{FF2B5EF4-FFF2-40B4-BE49-F238E27FC236}">
                <a16:creationId xmlns:a16="http://schemas.microsoft.com/office/drawing/2014/main" id="{975AE6F0-8477-B341-836B-C5B8D0187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4663" y="873484"/>
            <a:ext cx="5357337" cy="301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2331555B-529A-1D4A-9BA7-EB6B068D153B}"/>
              </a:ext>
            </a:extLst>
          </p:cNvPr>
          <p:cNvSpPr/>
          <p:nvPr/>
        </p:nvSpPr>
        <p:spPr>
          <a:xfrm>
            <a:off x="7201118" y="3979484"/>
            <a:ext cx="467284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hlinkClick r:id="rId5"/>
              </a:rPr>
              <a:t>https://slidemodel.com/templates/product-comparison-powerpoint-template/</a:t>
            </a:r>
            <a:r>
              <a:rPr lang="it-IT" sz="1050" dirty="0"/>
              <a:t> </a:t>
            </a:r>
          </a:p>
        </p:txBody>
      </p:sp>
      <p:pic>
        <p:nvPicPr>
          <p:cNvPr id="2054" name="Picture 6" descr="Competitive Analysis Value Map Ppt Powerpoint Presentation File Layout |  PowerPoint Templates Backgrounds | Template PPT Graphics | Presentation  Themes Templates">
            <a:extLst>
              <a:ext uri="{FF2B5EF4-FFF2-40B4-BE49-F238E27FC236}">
                <a16:creationId xmlns:a16="http://schemas.microsoft.com/office/drawing/2014/main" id="{9B38F3AE-7D16-7345-AED7-01B79B657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5919" y="3886986"/>
            <a:ext cx="3668744" cy="275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E6569DE-3A93-C148-9DE6-0DCC35039455}"/>
              </a:ext>
            </a:extLst>
          </p:cNvPr>
          <p:cNvSpPr/>
          <p:nvPr/>
        </p:nvSpPr>
        <p:spPr>
          <a:xfrm>
            <a:off x="6834663" y="5777291"/>
            <a:ext cx="3197817" cy="41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hlinkClick r:id="rId7"/>
              </a:rPr>
              <a:t>https://www.slideteam.net/competitive-analysis-value-map-ppt-powerpoint-presentation-file-layout.html</a:t>
            </a:r>
            <a:r>
              <a:rPr lang="it-IT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97731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37B170-ED3B-9F45-887A-BA5D1ED81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Customer</a:t>
            </a:r>
            <a:r>
              <a:rPr lang="it-IT" dirty="0"/>
              <a:t> </a:t>
            </a:r>
            <a:r>
              <a:rPr lang="it-IT" dirty="0" err="1"/>
              <a:t>traction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B5261C-788C-0C42-A9F0-EF615698B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4416" y="1825625"/>
            <a:ext cx="10387584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500" dirty="0"/>
              <a:t>Demonstrate that your idea works and what you reached so far</a:t>
            </a:r>
          </a:p>
          <a:p>
            <a:pPr>
              <a:lnSpc>
                <a:spcPct val="150000"/>
              </a:lnSpc>
            </a:pPr>
            <a:r>
              <a:rPr lang="en-GB" sz="2500" dirty="0"/>
              <a:t>Who are your customers (or investors)? Are they already using your products? What are their feedback?</a:t>
            </a:r>
          </a:p>
          <a:p>
            <a:pPr>
              <a:lnSpc>
                <a:spcPct val="150000"/>
              </a:lnSpc>
            </a:pPr>
            <a:r>
              <a:rPr lang="en-GB" sz="2500" dirty="0"/>
              <a:t>If you are pitching a concept </a:t>
            </a:r>
            <a:r>
              <a:rPr lang="en-GB" sz="2500" dirty="0">
                <a:sym typeface="Wingdings" pitchFamily="2" charset="2"/>
              </a:rPr>
              <a:t> </a:t>
            </a:r>
            <a:r>
              <a:rPr lang="en-GB" sz="2500" dirty="0"/>
              <a:t>concept validation + status of the art</a:t>
            </a:r>
          </a:p>
          <a:p>
            <a:pPr>
              <a:lnSpc>
                <a:spcPct val="150000"/>
              </a:lnSpc>
            </a:pPr>
            <a:r>
              <a:rPr lang="en-GB" sz="2500" dirty="0"/>
              <a:t>Competition won and other achievements so far</a:t>
            </a:r>
          </a:p>
        </p:txBody>
      </p:sp>
    </p:spTree>
    <p:extLst>
      <p:ext uri="{BB962C8B-B14F-4D97-AF65-F5344CB8AC3E}">
        <p14:creationId xmlns:p14="http://schemas.microsoft.com/office/powerpoint/2010/main" val="3800909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174493-FA51-2244-98CC-9AE061586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Business Model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EAEBF8-031D-8F41-8C91-3E7E62470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>Show you can scale up and you have the adequate vision to conduct your business</a:t>
            </a:r>
          </a:p>
          <a:p>
            <a:pPr>
              <a:lnSpc>
                <a:spcPct val="150000"/>
              </a:lnSpc>
            </a:pPr>
            <a:r>
              <a:rPr lang="en-GB" dirty="0"/>
              <a:t>Explain your business model</a:t>
            </a:r>
          </a:p>
          <a:p>
            <a:pPr>
              <a:lnSpc>
                <a:spcPct val="150000"/>
              </a:lnSpc>
            </a:pPr>
            <a:r>
              <a:rPr lang="en-GB" dirty="0"/>
              <a:t>How do you build your revenues?</a:t>
            </a:r>
          </a:p>
          <a:p>
            <a:pPr>
              <a:lnSpc>
                <a:spcPct val="150000"/>
              </a:lnSpc>
            </a:pPr>
            <a:r>
              <a:rPr lang="en-GB" dirty="0"/>
              <a:t>How do you plan to grow in the next 5 years?</a:t>
            </a:r>
          </a:p>
          <a:p>
            <a:pPr>
              <a:lnSpc>
                <a:spcPct val="150000"/>
              </a:lnSpc>
            </a:pPr>
            <a:r>
              <a:rPr lang="en-GB" dirty="0"/>
              <a:t>Any other business opportunity coming from your solution?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8364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494527-85BB-D249-899B-21A7E40E4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427" y="-136984"/>
            <a:ext cx="10515600" cy="1325563"/>
          </a:xfrm>
        </p:spPr>
        <p:txBody>
          <a:bodyPr/>
          <a:lstStyle/>
          <a:p>
            <a:r>
              <a:rPr lang="en-GB" dirty="0"/>
              <a:t>Investment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8C4EBE-35C9-1C4D-B77C-E5D3B4796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6058" y="886143"/>
            <a:ext cx="9706338" cy="544605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>Why you bother? 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Money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Partnerships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New customers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Award</a:t>
            </a:r>
          </a:p>
          <a:p>
            <a:pPr>
              <a:lnSpc>
                <a:spcPct val="150000"/>
              </a:lnSpc>
            </a:pPr>
            <a:r>
              <a:rPr lang="en-GB" dirty="0"/>
              <a:t>Have you already spend your cash money in it?</a:t>
            </a:r>
          </a:p>
          <a:p>
            <a:pPr>
              <a:lnSpc>
                <a:spcPct val="150000"/>
              </a:lnSpc>
            </a:pPr>
            <a:r>
              <a:rPr lang="en-GB" dirty="0"/>
              <a:t>Have you already raised some money?</a:t>
            </a:r>
          </a:p>
          <a:p>
            <a:pPr>
              <a:lnSpc>
                <a:spcPct val="150000"/>
              </a:lnSpc>
            </a:pPr>
            <a:r>
              <a:rPr lang="en-GB" dirty="0"/>
              <a:t>What will you do if you will receive the contribution (money, contracts, etc)?</a:t>
            </a:r>
          </a:p>
        </p:txBody>
      </p:sp>
    </p:spTree>
    <p:extLst>
      <p:ext uri="{BB962C8B-B14F-4D97-AF65-F5344CB8AC3E}">
        <p14:creationId xmlns:p14="http://schemas.microsoft.com/office/powerpoint/2010/main" val="13685573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770526-FDC5-2F41-891D-466C14ED0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Team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A7BDE1-1E31-1544-B561-5A9E14A80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6766" y="1825624"/>
            <a:ext cx="9267305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dirty="0" err="1"/>
              <a:t>Competences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dirty="0" err="1"/>
              <a:t>Multidisciplinarity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dirty="0" err="1"/>
              <a:t>Why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best </a:t>
            </a:r>
            <a:r>
              <a:rPr lang="it-IT" dirty="0" err="1"/>
              <a:t>one</a:t>
            </a:r>
            <a:r>
              <a:rPr lang="it-IT" dirty="0"/>
              <a:t>?</a:t>
            </a:r>
          </a:p>
          <a:p>
            <a:pPr>
              <a:lnSpc>
                <a:spcPct val="150000"/>
              </a:lnSpc>
            </a:pPr>
            <a:r>
              <a:rPr lang="it-IT" dirty="0" err="1"/>
              <a:t>Any</a:t>
            </a:r>
            <a:r>
              <a:rPr lang="it-IT" dirty="0"/>
              <a:t> </a:t>
            </a:r>
            <a:r>
              <a:rPr lang="it-IT" dirty="0" err="1"/>
              <a:t>expert</a:t>
            </a:r>
            <a:r>
              <a:rPr lang="it-IT" dirty="0"/>
              <a:t> businessman on </a:t>
            </a:r>
            <a:r>
              <a:rPr lang="it-IT" dirty="0" err="1"/>
              <a:t>board</a:t>
            </a:r>
            <a:r>
              <a:rPr lang="it-IT" dirty="0"/>
              <a:t>?</a:t>
            </a:r>
          </a:p>
        </p:txBody>
      </p:sp>
      <p:pic>
        <p:nvPicPr>
          <p:cNvPr id="5" name="Immagine 4" descr="Immagine che contiene sciando, scuro, acqua, uomo&#10;&#10;Descrizione generata automaticamente">
            <a:extLst>
              <a:ext uri="{FF2B5EF4-FFF2-40B4-BE49-F238E27FC236}">
                <a16:creationId xmlns:a16="http://schemas.microsoft.com/office/drawing/2014/main" id="{683A950C-C7E6-A048-B7FC-2F58C0CA32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527" y="0"/>
            <a:ext cx="4572473" cy="68580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449E8106-C050-D14F-B03A-0D1CD11A92F6}"/>
              </a:ext>
            </a:extLst>
          </p:cNvPr>
          <p:cNvSpPr/>
          <p:nvPr/>
        </p:nvSpPr>
        <p:spPr>
          <a:xfrm>
            <a:off x="3962757" y="6332815"/>
            <a:ext cx="3656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Photo by </a:t>
            </a:r>
            <a:r>
              <a:rPr lang="it-IT" dirty="0">
                <a:hlinkClick r:id="rId3"/>
              </a:rPr>
              <a:t>Josh Calabrese</a:t>
            </a:r>
            <a:r>
              <a:rPr lang="it-IT" dirty="0"/>
              <a:t> on </a:t>
            </a:r>
            <a:r>
              <a:rPr lang="it-IT" dirty="0">
                <a:hlinkClick r:id="rId4"/>
              </a:rPr>
              <a:t>Unsplash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55230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A98FDC-1C25-F245-B564-0570FDD30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A839-8799-414B-AE90-F5BEEC2C5A70}" type="datetime1">
              <a:rPr lang="sl-SI" smtClean="0"/>
              <a:t>28.10.2020</a:t>
            </a:fld>
            <a:endParaRPr lang="sl-SI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718B83D-C99D-3A48-AF6A-0CA8200D5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377A-F5B4-46F9-8B4E-A4938B486E44}" type="slidenum">
              <a:rPr lang="sl-SI" smtClean="0"/>
              <a:t>36</a:t>
            </a:fld>
            <a:endParaRPr lang="sl-SI"/>
          </a:p>
        </p:txBody>
      </p:sp>
      <p:pic>
        <p:nvPicPr>
          <p:cNvPr id="3074" name="Picture 2" descr="Related image | Powerpoint presentation, Powerpoint presentation templates, Presentation  templates">
            <a:extLst>
              <a:ext uri="{FF2B5EF4-FFF2-40B4-BE49-F238E27FC236}">
                <a16:creationId xmlns:a16="http://schemas.microsoft.com/office/drawing/2014/main" id="{2CE1FACE-FDC8-A14A-B48C-93D30AAD6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4703" y="195420"/>
            <a:ext cx="5446255" cy="305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E40D8D5-CDF4-0B41-9C07-A443F56F0F8C}"/>
              </a:ext>
            </a:extLst>
          </p:cNvPr>
          <p:cNvSpPr/>
          <p:nvPr/>
        </p:nvSpPr>
        <p:spPr>
          <a:xfrm>
            <a:off x="2701916" y="3248523"/>
            <a:ext cx="312938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hlinkClick r:id="rId3"/>
              </a:rPr>
              <a:t>https://www.pinterest.it/pin/653162752197448075/</a:t>
            </a:r>
            <a:r>
              <a:rPr lang="it-IT" sz="1050" dirty="0"/>
              <a:t> </a:t>
            </a:r>
          </a:p>
        </p:txBody>
      </p:sp>
      <p:pic>
        <p:nvPicPr>
          <p:cNvPr id="3076" name="Picture 4" descr="Meet The Team Powerpoint Template | PowerPoint Slide Template | Presentation  Templates PPT Layout | Presentation Deck">
            <a:extLst>
              <a:ext uri="{FF2B5EF4-FFF2-40B4-BE49-F238E27FC236}">
                <a16:creationId xmlns:a16="http://schemas.microsoft.com/office/drawing/2014/main" id="{6795E8B6-8369-3246-922F-90C06BDB5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561" y="1971164"/>
            <a:ext cx="4083398" cy="306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AE533F44-BCED-4244-93F1-BAF2A4F90BF2}"/>
              </a:ext>
            </a:extLst>
          </p:cNvPr>
          <p:cNvSpPr/>
          <p:nvPr/>
        </p:nvSpPr>
        <p:spPr>
          <a:xfrm>
            <a:off x="7955797" y="4906755"/>
            <a:ext cx="423620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hlinkClick r:id="rId5"/>
              </a:rPr>
              <a:t>https://www.slideteam.net/meet-the-team-powerpoint-template.html</a:t>
            </a:r>
            <a:r>
              <a:rPr lang="it-IT" sz="1050" dirty="0"/>
              <a:t> </a:t>
            </a:r>
          </a:p>
        </p:txBody>
      </p:sp>
      <p:pic>
        <p:nvPicPr>
          <p:cNvPr id="3078" name="Picture 6" descr="Team Introduction Slides PowerPoint Presentation Template - SlideSalad">
            <a:extLst>
              <a:ext uri="{FF2B5EF4-FFF2-40B4-BE49-F238E27FC236}">
                <a16:creationId xmlns:a16="http://schemas.microsoft.com/office/drawing/2014/main" id="{68DAEB1C-A85E-3044-BB2F-3D92A3E35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0430" y="3826797"/>
            <a:ext cx="38100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D6EE153E-6D8D-C549-8CF3-D58C791E4E31}"/>
              </a:ext>
            </a:extLst>
          </p:cNvPr>
          <p:cNvSpPr/>
          <p:nvPr/>
        </p:nvSpPr>
        <p:spPr>
          <a:xfrm>
            <a:off x="2138361" y="5881360"/>
            <a:ext cx="6096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hlinkClick r:id="rId7"/>
              </a:rPr>
              <a:t>https://www.slidesalad.com/product/team-introduction-layouts-powerpoint-presentation-template/</a:t>
            </a:r>
            <a:r>
              <a:rPr lang="it-IT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1148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77D409-6A44-3A41-9FAA-E10A198AB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Call to </a:t>
            </a:r>
            <a:r>
              <a:rPr lang="it-IT" dirty="0" err="1"/>
              <a:t>action</a:t>
            </a:r>
            <a:r>
              <a:rPr lang="it-IT" dirty="0"/>
              <a:t> – </a:t>
            </a:r>
            <a:r>
              <a:rPr lang="it-IT" dirty="0" err="1"/>
              <a:t>closing</a:t>
            </a:r>
            <a:r>
              <a:rPr lang="it-IT" dirty="0"/>
              <a:t> </a:t>
            </a:r>
            <a:r>
              <a:rPr lang="it-IT" dirty="0" err="1"/>
              <a:t>sentence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F03572-FEB9-4F4A-9114-90297194F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it-IT" dirty="0" err="1"/>
              <a:t>Make</a:t>
            </a:r>
            <a:r>
              <a:rPr lang="it-IT" dirty="0"/>
              <a:t> a </a:t>
            </a:r>
            <a:r>
              <a:rPr lang="it-IT" dirty="0" err="1"/>
              <a:t>clear</a:t>
            </a:r>
            <a:r>
              <a:rPr lang="it-IT" dirty="0"/>
              <a:t> </a:t>
            </a:r>
            <a:r>
              <a:rPr lang="it-IT" dirty="0" err="1"/>
              <a:t>request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dirty="0" err="1"/>
              <a:t>What</a:t>
            </a:r>
            <a:r>
              <a:rPr lang="it-IT" dirty="0"/>
              <a:t> do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expect</a:t>
            </a:r>
            <a:r>
              <a:rPr lang="it-IT" dirty="0"/>
              <a:t> </a:t>
            </a:r>
            <a:r>
              <a:rPr lang="it-IT" dirty="0" err="1"/>
              <a:t>now</a:t>
            </a:r>
            <a:r>
              <a:rPr lang="it-IT" dirty="0"/>
              <a:t> from the audience?</a:t>
            </a:r>
          </a:p>
          <a:p>
            <a:pPr>
              <a:lnSpc>
                <a:spcPct val="150000"/>
              </a:lnSpc>
            </a:pPr>
            <a:r>
              <a:rPr lang="it-IT" dirty="0" err="1"/>
              <a:t>What</a:t>
            </a:r>
            <a:r>
              <a:rPr lang="it-IT" dirty="0"/>
              <a:t> are the </a:t>
            </a:r>
            <a:r>
              <a:rPr lang="it-IT" dirty="0" err="1"/>
              <a:t>next</a:t>
            </a:r>
            <a:r>
              <a:rPr lang="it-IT" dirty="0"/>
              <a:t> </a:t>
            </a:r>
            <a:r>
              <a:rPr lang="it-IT" dirty="0" err="1"/>
              <a:t>steps</a:t>
            </a:r>
            <a:r>
              <a:rPr lang="it-IT" dirty="0"/>
              <a:t> </a:t>
            </a:r>
            <a:r>
              <a:rPr lang="it-IT" dirty="0" err="1"/>
              <a:t>now</a:t>
            </a:r>
            <a:r>
              <a:rPr lang="it-IT" dirty="0"/>
              <a:t>?</a:t>
            </a:r>
          </a:p>
          <a:p>
            <a:pPr>
              <a:lnSpc>
                <a:spcPct val="150000"/>
              </a:lnSpc>
            </a:pPr>
            <a:r>
              <a:rPr lang="it-IT" dirty="0"/>
              <a:t>Use a </a:t>
            </a:r>
            <a:r>
              <a:rPr lang="it-IT" dirty="0" err="1"/>
              <a:t>powerful</a:t>
            </a:r>
            <a:r>
              <a:rPr lang="it-IT" dirty="0"/>
              <a:t> </a:t>
            </a:r>
            <a:r>
              <a:rPr lang="it-IT" dirty="0" err="1"/>
              <a:t>sentence</a:t>
            </a:r>
            <a:r>
              <a:rPr lang="it-IT" dirty="0"/>
              <a:t> to </a:t>
            </a:r>
            <a:r>
              <a:rPr lang="it-IT" dirty="0" err="1"/>
              <a:t>close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dirty="0"/>
              <a:t>Show </a:t>
            </a:r>
            <a:r>
              <a:rPr lang="it-IT" dirty="0" err="1"/>
              <a:t>you</a:t>
            </a:r>
            <a:r>
              <a:rPr lang="it-IT" dirty="0"/>
              <a:t> are a </a:t>
            </a:r>
            <a:r>
              <a:rPr lang="it-IT" dirty="0" err="1"/>
              <a:t>professional</a:t>
            </a:r>
            <a:endParaRPr lang="it-IT" dirty="0"/>
          </a:p>
          <a:p>
            <a:pPr>
              <a:lnSpc>
                <a:spcPct val="150000"/>
              </a:lnSpc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79923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635563-E4F5-CA47-A1AF-F1F5AC7E3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THANK YOU!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30D861-CBCA-ED4B-B6E5-3B1EB0690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Show certainty</a:t>
            </a:r>
          </a:p>
          <a:p>
            <a:pPr>
              <a:lnSpc>
                <a:spcPct val="150000"/>
              </a:lnSpc>
            </a:pPr>
            <a:r>
              <a:rPr lang="en-GB" dirty="0"/>
              <a:t>Everything was explained, nothing to add</a:t>
            </a:r>
          </a:p>
          <a:p>
            <a:pPr>
              <a:lnSpc>
                <a:spcPct val="150000"/>
              </a:lnSpc>
            </a:pPr>
            <a:r>
              <a:rPr lang="en-GB" dirty="0"/>
              <a:t>Your pitch is over, now they can clap</a:t>
            </a:r>
          </a:p>
          <a:p>
            <a:pPr>
              <a:lnSpc>
                <a:spcPct val="150000"/>
              </a:lnSpc>
            </a:pPr>
            <a:r>
              <a:rPr lang="en-GB" dirty="0"/>
              <a:t>Can they follow you somewhere?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2513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79A0F3-37C8-3946-B2B7-B8B1E6DD0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Facing</a:t>
            </a:r>
            <a:r>
              <a:rPr lang="it-IT" dirty="0"/>
              <a:t> the audience – How to </a:t>
            </a:r>
            <a:r>
              <a:rPr lang="it-IT" dirty="0" err="1"/>
              <a:t>act</a:t>
            </a:r>
            <a:endParaRPr lang="it-IT" dirty="0"/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CA2AD155-4348-2D49-B217-AAB1414A19E5}"/>
              </a:ext>
            </a:extLst>
          </p:cNvPr>
          <p:cNvGrpSpPr/>
          <p:nvPr/>
        </p:nvGrpSpPr>
        <p:grpSpPr>
          <a:xfrm>
            <a:off x="0" y="2236369"/>
            <a:ext cx="3918750" cy="3960000"/>
            <a:chOff x="0" y="2393531"/>
            <a:chExt cx="3918750" cy="3960000"/>
          </a:xfrm>
        </p:grpSpPr>
        <p:pic>
          <p:nvPicPr>
            <p:cNvPr id="4098" name="Picture 2" descr="Change My Mind Blank Template - Imgflip">
              <a:extLst>
                <a:ext uri="{FF2B5EF4-FFF2-40B4-BE49-F238E27FC236}">
                  <a16:creationId xmlns:a16="http://schemas.microsoft.com/office/drawing/2014/main" id="{F0035E3D-D4CF-AD4D-8A9D-C6B7B66BB8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93531"/>
              <a:ext cx="3918750" cy="39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4940AEDC-4E39-E14F-A9F6-F3ACB88FEF1B}"/>
                </a:ext>
              </a:extLst>
            </p:cNvPr>
            <p:cNvSpPr txBox="1"/>
            <p:nvPr/>
          </p:nvSpPr>
          <p:spPr>
            <a:xfrm>
              <a:off x="1057275" y="4806562"/>
              <a:ext cx="2243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latin typeface="Calibri" panose="020F0502020204030204" pitchFamily="34" charset="0"/>
                  <a:cs typeface="Calibri" panose="020F0502020204030204" pitchFamily="34" charset="0"/>
                </a:rPr>
                <a:t>Your idea </a:t>
              </a:r>
              <a:r>
                <a:rPr lang="it-IT" dirty="0" err="1">
                  <a:latin typeface="Calibri" panose="020F0502020204030204" pitchFamily="34" charset="0"/>
                  <a:cs typeface="Calibri" panose="020F0502020204030204" pitchFamily="34" charset="0"/>
                </a:rPr>
                <a:t>isn’t</a:t>
              </a:r>
              <a:r>
                <a:rPr lang="it-IT" dirty="0">
                  <a:latin typeface="Calibri" panose="020F0502020204030204" pitchFamily="34" charset="0"/>
                  <a:cs typeface="Calibri" panose="020F0502020204030204" pitchFamily="34" charset="0"/>
                </a:rPr>
                <a:t> so </a:t>
              </a:r>
              <a:r>
                <a:rPr lang="it-IT" dirty="0" err="1">
                  <a:latin typeface="Calibri" panose="020F0502020204030204" pitchFamily="34" charset="0"/>
                  <a:cs typeface="Calibri" panose="020F0502020204030204" pitchFamily="34" charset="0"/>
                </a:rPr>
                <a:t>good</a:t>
              </a:r>
              <a:r>
                <a:rPr lang="it-IT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dirty="0" err="1">
                  <a:latin typeface="Calibri" panose="020F0502020204030204" pitchFamily="34" charset="0"/>
                  <a:cs typeface="Calibri" panose="020F0502020204030204" pitchFamily="34" charset="0"/>
                </a:rPr>
                <a:t>as</a:t>
              </a:r>
              <a:r>
                <a:rPr lang="it-IT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dirty="0" err="1">
                  <a:latin typeface="Calibri" panose="020F0502020204030204" pitchFamily="34" charset="0"/>
                  <a:cs typeface="Calibri" panose="020F0502020204030204" pitchFamily="34" charset="0"/>
                </a:rPr>
                <a:t>you</a:t>
              </a:r>
              <a:r>
                <a:rPr lang="it-IT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think</a:t>
              </a:r>
              <a:endParaRPr lang="it-IT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271B8FA7-533A-9745-B9BD-37ACD2366274}"/>
              </a:ext>
            </a:extLst>
          </p:cNvPr>
          <p:cNvGrpSpPr/>
          <p:nvPr/>
        </p:nvGrpSpPr>
        <p:grpSpPr>
          <a:xfrm>
            <a:off x="4136625" y="1690688"/>
            <a:ext cx="3918750" cy="3960000"/>
            <a:chOff x="4136625" y="2076449"/>
            <a:chExt cx="3918750" cy="3960000"/>
          </a:xfrm>
        </p:grpSpPr>
        <p:pic>
          <p:nvPicPr>
            <p:cNvPr id="5" name="Picture 2" descr="Change My Mind Blank Template - Imgflip">
              <a:extLst>
                <a:ext uri="{FF2B5EF4-FFF2-40B4-BE49-F238E27FC236}">
                  <a16:creationId xmlns:a16="http://schemas.microsoft.com/office/drawing/2014/main" id="{80DBBAD6-AAB3-454B-9B47-458DE1071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625" y="2076449"/>
              <a:ext cx="3918750" cy="39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9BDB3492-AD41-A147-B69F-E9B727C1A4B8}"/>
                </a:ext>
              </a:extLst>
            </p:cNvPr>
            <p:cNvSpPr txBox="1"/>
            <p:nvPr/>
          </p:nvSpPr>
          <p:spPr>
            <a:xfrm>
              <a:off x="5195888" y="4483396"/>
              <a:ext cx="2243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it-IT" dirty="0" err="1"/>
                <a:t>If</a:t>
              </a:r>
              <a:r>
                <a:rPr lang="it-IT" dirty="0"/>
                <a:t> I </a:t>
              </a:r>
              <a:r>
                <a:rPr lang="it-IT" dirty="0" err="1"/>
                <a:t>give</a:t>
              </a:r>
              <a:r>
                <a:rPr lang="it-IT" dirty="0"/>
                <a:t> u </a:t>
              </a:r>
              <a:r>
                <a:rPr lang="it-IT" dirty="0" err="1"/>
                <a:t>my</a:t>
              </a:r>
              <a:r>
                <a:rPr lang="it-IT" dirty="0"/>
                <a:t> </a:t>
              </a:r>
              <a:r>
                <a:rPr lang="it-IT" dirty="0" err="1"/>
                <a:t>money</a:t>
              </a:r>
              <a:r>
                <a:rPr lang="it-IT" dirty="0"/>
                <a:t> </a:t>
              </a:r>
              <a:r>
                <a:rPr lang="it-IT" dirty="0" err="1"/>
                <a:t>you’ll</a:t>
              </a:r>
              <a:r>
                <a:rPr lang="it-IT" dirty="0"/>
                <a:t> </a:t>
              </a:r>
              <a:r>
                <a:rPr lang="it-IT" dirty="0" err="1"/>
                <a:t>waste</a:t>
              </a:r>
              <a:r>
                <a:rPr lang="it-IT" dirty="0"/>
                <a:t> ‘</a:t>
              </a:r>
              <a:r>
                <a:rPr lang="it-IT" dirty="0" err="1"/>
                <a:t>em</a:t>
              </a:r>
              <a:r>
                <a:rPr lang="it-IT" dirty="0"/>
                <a:t> </a:t>
              </a:r>
              <a:r>
                <a:rPr lang="it-IT" dirty="0" err="1"/>
                <a:t>all</a:t>
              </a:r>
              <a:endParaRPr lang="it-IT" dirty="0"/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60B153D3-6F08-724F-A41D-1F9DB1280F3B}"/>
              </a:ext>
            </a:extLst>
          </p:cNvPr>
          <p:cNvGrpSpPr/>
          <p:nvPr/>
        </p:nvGrpSpPr>
        <p:grpSpPr>
          <a:xfrm>
            <a:off x="8273250" y="2826562"/>
            <a:ext cx="3918750" cy="3960000"/>
            <a:chOff x="8273250" y="2826562"/>
            <a:chExt cx="3918750" cy="3960000"/>
          </a:xfrm>
        </p:grpSpPr>
        <p:pic>
          <p:nvPicPr>
            <p:cNvPr id="6" name="Picture 2" descr="Change My Mind Blank Template - Imgflip">
              <a:extLst>
                <a:ext uri="{FF2B5EF4-FFF2-40B4-BE49-F238E27FC236}">
                  <a16:creationId xmlns:a16="http://schemas.microsoft.com/office/drawing/2014/main" id="{C02C6A48-683A-354D-A0A0-03D74FCC73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3250" y="2826562"/>
              <a:ext cx="3918750" cy="39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00C2A6C8-31B1-C440-BD0E-D82AD5CF8DB0}"/>
                </a:ext>
              </a:extLst>
            </p:cNvPr>
            <p:cNvSpPr txBox="1"/>
            <p:nvPr/>
          </p:nvSpPr>
          <p:spPr>
            <a:xfrm>
              <a:off x="9334500" y="5452893"/>
              <a:ext cx="2243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it-IT" dirty="0"/>
                <a:t>Your team </a:t>
              </a:r>
              <a:r>
                <a:rPr lang="it-IT" dirty="0" err="1"/>
                <a:t>sucks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3137771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10208D-CCB2-B74F-AAC6-A08F53E34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Pitch </a:t>
            </a:r>
            <a:r>
              <a:rPr lang="it-IT" dirty="0" err="1"/>
              <a:t>Structure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D8B6A9-01D0-B749-8578-8F3188CDF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it-IT" dirty="0" err="1"/>
              <a:t>Not</a:t>
            </a:r>
            <a:r>
              <a:rPr lang="it-IT" dirty="0"/>
              <a:t> more </a:t>
            </a:r>
            <a:r>
              <a:rPr lang="it-IT" dirty="0" err="1"/>
              <a:t>than</a:t>
            </a:r>
            <a:r>
              <a:rPr lang="it-IT" dirty="0"/>
              <a:t> 10 </a:t>
            </a:r>
            <a:r>
              <a:rPr lang="it-IT" dirty="0" err="1"/>
              <a:t>slides</a:t>
            </a:r>
            <a:r>
              <a:rPr lang="it-IT" dirty="0"/>
              <a:t> (</a:t>
            </a:r>
            <a:r>
              <a:rPr lang="it-IT" dirty="0" err="1"/>
              <a:t>including</a:t>
            </a:r>
            <a:r>
              <a:rPr lang="it-IT" dirty="0"/>
              <a:t> the </a:t>
            </a:r>
            <a:r>
              <a:rPr lang="it-IT" dirty="0" err="1"/>
              <a:t>final</a:t>
            </a:r>
            <a:r>
              <a:rPr lang="it-IT" dirty="0"/>
              <a:t> </a:t>
            </a:r>
            <a:r>
              <a:rPr lang="it-IT" dirty="0" err="1"/>
              <a:t>one</a:t>
            </a:r>
            <a:r>
              <a:rPr lang="it-IT" dirty="0"/>
              <a:t> with </a:t>
            </a:r>
            <a:r>
              <a:rPr lang="it-IT" dirty="0" err="1"/>
              <a:t>thanks</a:t>
            </a:r>
            <a:r>
              <a:rPr lang="it-IT" dirty="0"/>
              <a:t> and </a:t>
            </a:r>
            <a:r>
              <a:rPr lang="it-IT" dirty="0" err="1"/>
              <a:t>contacts</a:t>
            </a:r>
            <a:r>
              <a:rPr lang="it-IT" dirty="0"/>
              <a:t>)</a:t>
            </a:r>
          </a:p>
          <a:p>
            <a:pPr>
              <a:lnSpc>
                <a:spcPct val="150000"/>
              </a:lnSpc>
            </a:pPr>
            <a:r>
              <a:rPr lang="it-IT" dirty="0" err="1"/>
              <a:t>Feel</a:t>
            </a:r>
            <a:r>
              <a:rPr lang="it-IT" dirty="0"/>
              <a:t> free to use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template</a:t>
            </a:r>
            <a:r>
              <a:rPr lang="it-IT" dirty="0"/>
              <a:t>/</a:t>
            </a:r>
            <a:r>
              <a:rPr lang="it-IT" dirty="0" err="1"/>
              <a:t>pitch</a:t>
            </a:r>
            <a:r>
              <a:rPr lang="it-IT" dirty="0"/>
              <a:t> deck</a:t>
            </a:r>
          </a:p>
          <a:p>
            <a:pPr>
              <a:lnSpc>
                <a:spcPct val="150000"/>
              </a:lnSpc>
            </a:pPr>
            <a:r>
              <a:rPr lang="it-IT" dirty="0" err="1"/>
              <a:t>Follow</a:t>
            </a:r>
            <a:r>
              <a:rPr lang="it-IT" dirty="0"/>
              <a:t> the </a:t>
            </a:r>
            <a:r>
              <a:rPr lang="it-IT" dirty="0" err="1"/>
              <a:t>presented</a:t>
            </a:r>
            <a:r>
              <a:rPr lang="it-IT" dirty="0"/>
              <a:t> Pitch </a:t>
            </a:r>
            <a:r>
              <a:rPr lang="it-IT" dirty="0" err="1"/>
              <a:t>Canvas</a:t>
            </a:r>
            <a:r>
              <a:rPr lang="it-IT" dirty="0"/>
              <a:t>® </a:t>
            </a:r>
            <a:r>
              <a:rPr lang="it-IT" dirty="0" err="1"/>
              <a:t>structure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dirty="0"/>
              <a:t>Be </a:t>
            </a:r>
            <a:r>
              <a:rPr lang="it-IT" dirty="0" err="1"/>
              <a:t>sure</a:t>
            </a:r>
            <a:r>
              <a:rPr lang="it-IT" dirty="0"/>
              <a:t> to </a:t>
            </a:r>
            <a:r>
              <a:rPr lang="it-IT" dirty="0" err="1"/>
              <a:t>address</a:t>
            </a:r>
            <a:r>
              <a:rPr lang="it-IT" dirty="0"/>
              <a:t> the </a:t>
            </a:r>
            <a:r>
              <a:rPr lang="it-IT" dirty="0" err="1"/>
              <a:t>evaluation</a:t>
            </a:r>
            <a:r>
              <a:rPr lang="it-IT" dirty="0"/>
              <a:t> </a:t>
            </a:r>
            <a:r>
              <a:rPr lang="it-IT" dirty="0" err="1"/>
              <a:t>criteria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F39314-E7E7-6B4D-B5D7-908AB6C6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A839-8799-414B-AE90-F5BEEC2C5A70}" type="datetime1">
              <a:rPr lang="sl-SI" smtClean="0"/>
              <a:t>28.10.2020</a:t>
            </a:fld>
            <a:endParaRPr lang="sl-SI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75884AC-2A0B-F647-B5CC-BA79FBEE9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377A-F5B4-46F9-8B4E-A4938B486E44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19126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B4B5CA-3594-214B-B8FB-3FB2C52A9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492" y="135730"/>
            <a:ext cx="9267305" cy="1325563"/>
          </a:xfrm>
        </p:spPr>
        <p:txBody>
          <a:bodyPr/>
          <a:lstStyle/>
          <a:p>
            <a:r>
              <a:rPr lang="it-IT" dirty="0"/>
              <a:t>A </a:t>
            </a:r>
            <a:r>
              <a:rPr lang="it-IT" dirty="0" err="1"/>
              <a:t>fictional</a:t>
            </a:r>
            <a:r>
              <a:rPr lang="it-IT" dirty="0"/>
              <a:t> </a:t>
            </a:r>
            <a:r>
              <a:rPr lang="it-IT" dirty="0" err="1"/>
              <a:t>character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39CFCC-3D18-544F-A5C0-29D4F646E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A839-8799-414B-AE90-F5BEEC2C5A70}" type="datetime1">
              <a:rPr lang="sl-SI" smtClean="0"/>
              <a:t>28.10.2020</a:t>
            </a:fld>
            <a:endParaRPr lang="sl-SI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CBD56D5-9D79-DD40-8897-3731397BC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377A-F5B4-46F9-8B4E-A4938B486E44}" type="slidenum">
              <a:rPr lang="sl-SI" smtClean="0"/>
              <a:t>40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75005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B4B5CA-3594-214B-B8FB-3FB2C52A9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492" y="135730"/>
            <a:ext cx="9267305" cy="1325563"/>
          </a:xfrm>
        </p:spPr>
        <p:txBody>
          <a:bodyPr/>
          <a:lstStyle/>
          <a:p>
            <a:r>
              <a:rPr lang="it-IT" dirty="0"/>
              <a:t>A </a:t>
            </a:r>
            <a:r>
              <a:rPr lang="it-IT" dirty="0" err="1"/>
              <a:t>fictional</a:t>
            </a:r>
            <a:r>
              <a:rPr lang="it-IT" dirty="0"/>
              <a:t> </a:t>
            </a:r>
            <a:r>
              <a:rPr lang="it-IT" dirty="0" err="1"/>
              <a:t>character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39CFCC-3D18-544F-A5C0-29D4F646E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A839-8799-414B-AE90-F5BEEC2C5A70}" type="datetime1">
              <a:rPr lang="sl-SI" smtClean="0"/>
              <a:t>28.10.2020</a:t>
            </a:fld>
            <a:endParaRPr lang="sl-SI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CBD56D5-9D79-DD40-8897-3731397BC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377A-F5B4-46F9-8B4E-A4938B486E44}" type="slidenum">
              <a:rPr lang="sl-SI" smtClean="0"/>
              <a:t>41</a:t>
            </a:fld>
            <a:endParaRPr lang="sl-SI"/>
          </a:p>
        </p:txBody>
      </p:sp>
      <p:pic>
        <p:nvPicPr>
          <p:cNvPr id="6" name="Picture 2" descr="Un'anima alla voce, più corpo alle parole – Matteo Rinaldi">
            <a:extLst>
              <a:ext uri="{FF2B5EF4-FFF2-40B4-BE49-F238E27FC236}">
                <a16:creationId xmlns:a16="http://schemas.microsoft.com/office/drawing/2014/main" id="{CF6DDA86-4C31-2A47-88E8-94AAED543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6389" y="1339373"/>
            <a:ext cx="6229518" cy="476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E4C981ED-6DE6-5E47-A2AA-AA4A0992E2E4}"/>
              </a:ext>
            </a:extLst>
          </p:cNvPr>
          <p:cNvSpPr/>
          <p:nvPr/>
        </p:nvSpPr>
        <p:spPr>
          <a:xfrm>
            <a:off x="8192564" y="2875002"/>
            <a:ext cx="392609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2000" i="1" dirty="0"/>
          </a:p>
          <a:p>
            <a:pPr algn="ctr"/>
            <a:r>
              <a:rPr lang="en-GB" sz="2800" b="1" i="1" dirty="0"/>
              <a:t>“</a:t>
            </a:r>
            <a:r>
              <a:rPr lang="it-IT" sz="2800" b="1" i="1" dirty="0" err="1"/>
              <a:t>I’m</a:t>
            </a:r>
            <a:r>
              <a:rPr lang="it-IT" sz="2800" b="1" i="1" dirty="0"/>
              <a:t> Mr. </a:t>
            </a:r>
            <a:r>
              <a:rPr lang="it-IT" sz="2800" b="1" i="1" dirty="0" err="1"/>
              <a:t>Wolf</a:t>
            </a:r>
            <a:r>
              <a:rPr lang="it-IT" sz="2800" b="1" i="1" dirty="0"/>
              <a:t>, I solve </a:t>
            </a:r>
            <a:r>
              <a:rPr lang="it-IT" sz="2800" b="1" i="1" dirty="0" err="1"/>
              <a:t>problems</a:t>
            </a:r>
            <a:endParaRPr lang="it-IT" sz="2800" b="1" i="1" dirty="0"/>
          </a:p>
        </p:txBody>
      </p:sp>
    </p:spTree>
    <p:extLst>
      <p:ext uri="{BB962C8B-B14F-4D97-AF65-F5344CB8AC3E}">
        <p14:creationId xmlns:p14="http://schemas.microsoft.com/office/powerpoint/2010/main" val="12040264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D7AABD-7D5E-F64A-B9D5-6191E7807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Your performance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9DE49E-0F41-EC41-B700-F51EBF1AD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it-IT" dirty="0"/>
              <a:t>The way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speak</a:t>
            </a:r>
            <a:r>
              <a:rPr lang="it-IT" dirty="0"/>
              <a:t> – 45%</a:t>
            </a:r>
          </a:p>
          <a:p>
            <a:pPr>
              <a:lnSpc>
                <a:spcPct val="200000"/>
              </a:lnSpc>
            </a:pPr>
            <a:r>
              <a:rPr lang="it-IT" dirty="0"/>
              <a:t>Body </a:t>
            </a:r>
            <a:r>
              <a:rPr lang="it-IT" dirty="0" err="1"/>
              <a:t>language</a:t>
            </a:r>
            <a:r>
              <a:rPr lang="it-IT" dirty="0"/>
              <a:t> – 45%</a:t>
            </a:r>
          </a:p>
          <a:p>
            <a:pPr>
              <a:lnSpc>
                <a:spcPct val="200000"/>
              </a:lnSpc>
            </a:pPr>
            <a:r>
              <a:rPr lang="it-IT" dirty="0" err="1"/>
              <a:t>Words</a:t>
            </a:r>
            <a:r>
              <a:rPr lang="it-IT" dirty="0"/>
              <a:t> </a:t>
            </a:r>
            <a:r>
              <a:rPr lang="it-IT" dirty="0">
                <a:sym typeface="Wingdings" pitchFamily="2" charset="2"/>
              </a:rPr>
              <a:t> do </a:t>
            </a:r>
            <a:r>
              <a:rPr lang="it-IT" dirty="0" err="1">
                <a:sym typeface="Wingdings" pitchFamily="2" charset="2"/>
              </a:rPr>
              <a:t>not</a:t>
            </a:r>
            <a:r>
              <a:rPr lang="it-IT" dirty="0">
                <a:sym typeface="Wingdings" pitchFamily="2" charset="2"/>
              </a:rPr>
              <a:t> </a:t>
            </a:r>
            <a:r>
              <a:rPr lang="it-IT" dirty="0" err="1">
                <a:sym typeface="Wingdings" pitchFamily="2" charset="2"/>
              </a:rPr>
              <a:t>say</a:t>
            </a:r>
            <a:r>
              <a:rPr lang="it-IT" dirty="0">
                <a:sym typeface="Wingdings" pitchFamily="2" charset="2"/>
              </a:rPr>
              <a:t> </a:t>
            </a:r>
            <a:r>
              <a:rPr lang="it-IT" dirty="0" err="1">
                <a:sym typeface="Wingdings" pitchFamily="2" charset="2"/>
              </a:rPr>
              <a:t>stupid</a:t>
            </a:r>
            <a:r>
              <a:rPr lang="it-IT" dirty="0">
                <a:sym typeface="Wingdings" pitchFamily="2" charset="2"/>
              </a:rPr>
              <a:t> </a:t>
            </a:r>
            <a:r>
              <a:rPr lang="it-IT" dirty="0" err="1">
                <a:sym typeface="Wingdings" pitchFamily="2" charset="2"/>
              </a:rPr>
              <a:t>things</a:t>
            </a:r>
            <a:r>
              <a:rPr lang="it-IT" dirty="0">
                <a:sym typeface="Wingdings" pitchFamily="2" charset="2"/>
              </a:rPr>
              <a:t> – 10%</a:t>
            </a:r>
            <a:endParaRPr lang="it-IT" dirty="0"/>
          </a:p>
        </p:txBody>
      </p:sp>
      <p:sp>
        <p:nvSpPr>
          <p:cNvPr id="4" name="Parentesi graffa chiusa 3">
            <a:extLst>
              <a:ext uri="{FF2B5EF4-FFF2-40B4-BE49-F238E27FC236}">
                <a16:creationId xmlns:a16="http://schemas.microsoft.com/office/drawing/2014/main" id="{030C2338-AAE2-F94F-B4DF-9EF729BE5CF6}"/>
              </a:ext>
            </a:extLst>
          </p:cNvPr>
          <p:cNvSpPr/>
          <p:nvPr/>
        </p:nvSpPr>
        <p:spPr>
          <a:xfrm>
            <a:off x="6180881" y="2106592"/>
            <a:ext cx="752355" cy="16551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37EE04C-E747-E94F-98F5-1E51E79848BC}"/>
              </a:ext>
            </a:extLst>
          </p:cNvPr>
          <p:cNvSpPr txBox="1"/>
          <p:nvPr/>
        </p:nvSpPr>
        <p:spPr>
          <a:xfrm>
            <a:off x="7056058" y="2549461"/>
            <a:ext cx="2375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err="1">
                <a:solidFill>
                  <a:srgbClr val="3395B7"/>
                </a:solidFill>
                <a:latin typeface="+mj-lt"/>
                <a:ea typeface="+mj-ea"/>
                <a:cs typeface="+mj-cs"/>
              </a:rPr>
              <a:t>Charisma</a:t>
            </a:r>
            <a:r>
              <a:rPr lang="it-IT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1341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939C58-599A-D348-8A3D-7FAA1B2C9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4 </a:t>
            </a:r>
            <a:r>
              <a:rPr lang="it-IT" dirty="0" err="1"/>
              <a:t>seconds</a:t>
            </a:r>
            <a:r>
              <a:rPr lang="it-IT" dirty="0"/>
              <a:t> </a:t>
            </a:r>
            <a:r>
              <a:rPr lang="it-IT" dirty="0" err="1"/>
              <a:t>rule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C2FB02-7BC8-C343-8265-DB8856458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3287" y="1647132"/>
            <a:ext cx="3710645" cy="178186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Sharp as a tack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Enthusiastic as hell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Expert in your field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27D76687-3E84-B844-810C-E789D87BFD67}"/>
              </a:ext>
            </a:extLst>
          </p:cNvPr>
          <p:cNvCxnSpPr/>
          <p:nvPr/>
        </p:nvCxnSpPr>
        <p:spPr>
          <a:xfrm>
            <a:off x="5633932" y="2394725"/>
            <a:ext cx="14005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E34E77A1-BF4E-DC49-9767-8E90F85A3BA4}"/>
              </a:ext>
            </a:extLst>
          </p:cNvPr>
          <p:cNvCxnSpPr/>
          <p:nvPr/>
        </p:nvCxnSpPr>
        <p:spPr>
          <a:xfrm>
            <a:off x="8657863" y="2963119"/>
            <a:ext cx="0" cy="1562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0A27E7C-9F03-DE48-823D-0B2F1480B63D}"/>
              </a:ext>
            </a:extLst>
          </p:cNvPr>
          <p:cNvSpPr txBox="1"/>
          <p:nvPr/>
        </p:nvSpPr>
        <p:spPr>
          <a:xfrm>
            <a:off x="7271253" y="1942183"/>
            <a:ext cx="20733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400" b="1" dirty="0" err="1">
                <a:solidFill>
                  <a:srgbClr val="3395B7"/>
                </a:solidFill>
                <a:latin typeface="+mj-lt"/>
                <a:ea typeface="+mj-ea"/>
                <a:cs typeface="+mj-cs"/>
              </a:rPr>
              <a:t>Tonality</a:t>
            </a:r>
            <a:r>
              <a:rPr lang="it-IT" sz="4400" b="1" dirty="0">
                <a:solidFill>
                  <a:srgbClr val="3395B7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FEC861C-4ABA-3F40-A654-712E3237B640}"/>
              </a:ext>
            </a:extLst>
          </p:cNvPr>
          <p:cNvSpPr txBox="1"/>
          <p:nvPr/>
        </p:nvSpPr>
        <p:spPr>
          <a:xfrm>
            <a:off x="6125547" y="4678628"/>
            <a:ext cx="5389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Use </a:t>
            </a:r>
            <a:r>
              <a:rPr lang="it-IT" sz="2400" dirty="0" err="1"/>
              <a:t>different</a:t>
            </a:r>
            <a:r>
              <a:rPr lang="it-IT" sz="2400" dirty="0"/>
              <a:t> </a:t>
            </a:r>
            <a:r>
              <a:rPr lang="it-IT" sz="2400" dirty="0" err="1"/>
              <a:t>tone</a:t>
            </a:r>
            <a:r>
              <a:rPr lang="it-IT" sz="2400" dirty="0"/>
              <a:t> </a:t>
            </a:r>
            <a:r>
              <a:rPr lang="it-IT" sz="2400" dirty="0" err="1"/>
              <a:t>according</a:t>
            </a:r>
            <a:r>
              <a:rPr lang="it-IT" sz="2400" dirty="0"/>
              <a:t> </a:t>
            </a:r>
            <a:r>
              <a:rPr lang="it-IT" sz="2400" dirty="0" err="1"/>
              <a:t>what</a:t>
            </a:r>
            <a:r>
              <a:rPr lang="it-IT" sz="2400" dirty="0"/>
              <a:t> </a:t>
            </a:r>
            <a:r>
              <a:rPr lang="it-IT" sz="2400" dirty="0" err="1"/>
              <a:t>you</a:t>
            </a:r>
            <a:r>
              <a:rPr lang="it-IT" sz="2400" dirty="0"/>
              <a:t> </a:t>
            </a:r>
            <a:r>
              <a:rPr lang="it-IT" sz="2400" dirty="0" err="1"/>
              <a:t>want</a:t>
            </a:r>
            <a:r>
              <a:rPr lang="it-IT" sz="2400" dirty="0"/>
              <a:t> to </a:t>
            </a:r>
            <a:r>
              <a:rPr lang="it-IT" sz="2400" dirty="0" err="1"/>
              <a:t>say</a:t>
            </a: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Use </a:t>
            </a:r>
            <a:r>
              <a:rPr lang="it-IT" sz="2400" dirty="0" err="1"/>
              <a:t>silence</a:t>
            </a: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/>
              <a:t>Rule</a:t>
            </a:r>
            <a:r>
              <a:rPr lang="it-IT" sz="2400" dirty="0"/>
              <a:t> of 3</a:t>
            </a:r>
          </a:p>
        </p:txBody>
      </p:sp>
    </p:spTree>
    <p:extLst>
      <p:ext uri="{BB962C8B-B14F-4D97-AF65-F5344CB8AC3E}">
        <p14:creationId xmlns:p14="http://schemas.microsoft.com/office/powerpoint/2010/main" val="23466127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E50AE9-D44F-0D46-BFAD-029778DA8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Body </a:t>
            </a:r>
            <a:r>
              <a:rPr lang="it-IT" dirty="0" err="1"/>
              <a:t>language</a:t>
            </a:r>
            <a:endParaRPr lang="it-IT" dirty="0"/>
          </a:p>
        </p:txBody>
      </p:sp>
      <p:pic>
        <p:nvPicPr>
          <p:cNvPr id="1026" name="Picture 2" descr="Body Language - Nixon Vs. Kennedy Debate - Tutorialspoint">
            <a:extLst>
              <a:ext uri="{FF2B5EF4-FFF2-40B4-BE49-F238E27FC236}">
                <a16:creationId xmlns:a16="http://schemas.microsoft.com/office/drawing/2014/main" id="{4F69151F-A49F-1644-B1F8-15F357B1A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7913" y="1517432"/>
            <a:ext cx="5461783" cy="284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Kennedy-Nixon Debates in Public History // Purdue College of Liberal  Arts">
            <a:extLst>
              <a:ext uri="{FF2B5EF4-FFF2-40B4-BE49-F238E27FC236}">
                <a16:creationId xmlns:a16="http://schemas.microsoft.com/office/drawing/2014/main" id="{4334950F-CDEF-D045-93C5-02B6462CA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7913" y="4357559"/>
            <a:ext cx="5461783" cy="228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8523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F5229B-AA73-D649-86F9-23332EB2D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020" y="-192814"/>
            <a:ext cx="9267305" cy="1325563"/>
          </a:xfrm>
        </p:spPr>
        <p:txBody>
          <a:bodyPr/>
          <a:lstStyle/>
          <a:p>
            <a:r>
              <a:rPr lang="it-IT" dirty="0" err="1"/>
              <a:t>Graphic</a:t>
            </a:r>
            <a:r>
              <a:rPr lang="it-IT" dirty="0"/>
              <a:t> Design and text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92B9BBF-5181-7746-B6D8-44FEE78D7D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955737" y="-85719"/>
            <a:ext cx="5365065" cy="7153421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0977F528-50C8-E24A-9D0F-C5FC6DEFBD78}"/>
              </a:ext>
            </a:extLst>
          </p:cNvPr>
          <p:cNvSpPr/>
          <p:nvPr/>
        </p:nvSpPr>
        <p:spPr>
          <a:xfrm>
            <a:off x="7780549" y="6328497"/>
            <a:ext cx="3468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Photo by </a:t>
            </a:r>
            <a:r>
              <a:rPr lang="it-IT" dirty="0">
                <a:hlinkClick r:id="rId3"/>
              </a:rPr>
              <a:t>David Pisnoy</a:t>
            </a:r>
            <a:r>
              <a:rPr lang="it-IT" dirty="0"/>
              <a:t> on </a:t>
            </a:r>
            <a:r>
              <a:rPr lang="it-IT" dirty="0">
                <a:hlinkClick r:id="rId4"/>
              </a:rPr>
              <a:t>Unsplash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82246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88B05F-FD7F-FE45-BBA9-2234A7D6E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Your </a:t>
            </a:r>
            <a:r>
              <a:rPr lang="it-IT" dirty="0" err="1"/>
              <a:t>pitch</a:t>
            </a:r>
            <a:r>
              <a:rPr lang="it-IT" dirty="0"/>
              <a:t> deck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A8BC8F-F489-0A4D-90BF-745273993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Nice design</a:t>
            </a:r>
          </a:p>
          <a:p>
            <a:pPr>
              <a:lnSpc>
                <a:spcPct val="150000"/>
              </a:lnSpc>
            </a:pPr>
            <a:r>
              <a:rPr lang="en-GB" dirty="0"/>
              <a:t>Images</a:t>
            </a:r>
          </a:p>
          <a:p>
            <a:pPr>
              <a:lnSpc>
                <a:spcPct val="150000"/>
              </a:lnSpc>
            </a:pPr>
            <a:r>
              <a:rPr lang="en-GB" dirty="0"/>
              <a:t>No full-texts or never-ending bullet points</a:t>
            </a:r>
          </a:p>
          <a:p>
            <a:pPr>
              <a:lnSpc>
                <a:spcPct val="150000"/>
              </a:lnSpc>
            </a:pPr>
            <a:r>
              <a:rPr lang="en-GB" dirty="0"/>
              <a:t>Different for each audience</a:t>
            </a:r>
          </a:p>
        </p:txBody>
      </p:sp>
    </p:spTree>
    <p:extLst>
      <p:ext uri="{BB962C8B-B14F-4D97-AF65-F5344CB8AC3E}">
        <p14:creationId xmlns:p14="http://schemas.microsoft.com/office/powerpoint/2010/main" val="36787785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14CB09-CA88-2143-A8B9-145EEE2C2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text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1A89DB-9E64-7942-9B81-C34F49341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>
                <a:sym typeface="Wingdings" pitchFamily="2" charset="2"/>
              </a:rPr>
              <a:t>Only essential information</a:t>
            </a:r>
          </a:p>
          <a:p>
            <a:pPr>
              <a:lnSpc>
                <a:spcPct val="150000"/>
              </a:lnSpc>
            </a:pPr>
            <a:r>
              <a:rPr lang="en-GB" dirty="0">
                <a:sym typeface="Wingdings" pitchFamily="2" charset="2"/>
              </a:rPr>
              <a:t>3 minutes: 390 words in 27 sentences</a:t>
            </a:r>
          </a:p>
          <a:p>
            <a:pPr>
              <a:lnSpc>
                <a:spcPct val="150000"/>
              </a:lnSpc>
            </a:pPr>
            <a:r>
              <a:rPr lang="en-GB" dirty="0">
                <a:sym typeface="Wingdings" pitchFamily="2" charset="2"/>
              </a:rPr>
              <a:t>Write the text and then read it</a:t>
            </a:r>
          </a:p>
          <a:p>
            <a:pPr>
              <a:lnSpc>
                <a:spcPct val="150000"/>
              </a:lnSpc>
            </a:pPr>
            <a:r>
              <a:rPr lang="en-GB" dirty="0">
                <a:sym typeface="Wingdings" pitchFamily="2" charset="2"/>
              </a:rPr>
              <a:t>Change it with “powerful words”</a:t>
            </a:r>
          </a:p>
          <a:p>
            <a:pPr>
              <a:lnSpc>
                <a:spcPct val="150000"/>
              </a:lnSpc>
            </a:pPr>
            <a:r>
              <a:rPr lang="en-GB" dirty="0"/>
              <a:t>Memorize it</a:t>
            </a:r>
          </a:p>
          <a:p>
            <a:pPr>
              <a:lnSpc>
                <a:spcPct val="150000"/>
              </a:lnSpc>
            </a:pPr>
            <a:r>
              <a:rPr lang="en-GB" dirty="0">
                <a:sym typeface="Wingdings" pitchFamily="2" charset="2"/>
              </a:rPr>
              <a:t>Only essential information</a:t>
            </a:r>
          </a:p>
          <a:p>
            <a:pPr lvl="1">
              <a:lnSpc>
                <a:spcPct val="150000"/>
              </a:lnSpc>
            </a:pPr>
            <a:endParaRPr lang="en-GB" dirty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4043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820E65-EAB6-0E43-B9DC-C817BF768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Practice</a:t>
            </a:r>
            <a:endParaRPr lang="it-IT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7F903E0D-B10E-A641-975A-0F1D6ABA8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ym typeface="Wingdings" pitchFamily="2" charset="2"/>
              </a:rPr>
              <a:t>Pitch to an external</a:t>
            </a:r>
          </a:p>
          <a:p>
            <a:pPr>
              <a:lnSpc>
                <a:spcPct val="150000"/>
              </a:lnSpc>
            </a:pPr>
            <a:r>
              <a:rPr lang="en-GB" dirty="0">
                <a:sym typeface="Wingdings" pitchFamily="2" charset="2"/>
              </a:rPr>
              <a:t>Be careful to your gestures and words</a:t>
            </a:r>
          </a:p>
          <a:p>
            <a:pPr>
              <a:lnSpc>
                <a:spcPct val="150000"/>
              </a:lnSpc>
            </a:pPr>
            <a:r>
              <a:rPr lang="en-GB" dirty="0">
                <a:sym typeface="Wingdings" pitchFamily="2" charset="2"/>
              </a:rPr>
              <a:t>Practice against the time</a:t>
            </a:r>
          </a:p>
          <a:p>
            <a:pPr>
              <a:lnSpc>
                <a:spcPct val="150000"/>
              </a:lnSpc>
            </a:pPr>
            <a:r>
              <a:rPr lang="en-GB" dirty="0">
                <a:sym typeface="Wingdings" pitchFamily="2" charset="2"/>
              </a:rPr>
              <a:t>Reduce available time to highlight only relevant information</a:t>
            </a:r>
          </a:p>
          <a:p>
            <a:pPr>
              <a:lnSpc>
                <a:spcPct val="150000"/>
              </a:lnSpc>
            </a:pPr>
            <a:endParaRPr lang="en-GB" dirty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endParaRPr lang="en-GB" dirty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endParaRPr lang="en-GB" dirty="0">
              <a:sym typeface="Wingdings" pitchFamily="2" charset="2"/>
            </a:endParaRPr>
          </a:p>
          <a:p>
            <a:pPr lvl="1">
              <a:lnSpc>
                <a:spcPct val="150000"/>
              </a:lnSpc>
            </a:pPr>
            <a:endParaRPr lang="en-GB" dirty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5256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BD7E32-52B7-D94A-B6C3-97E141089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Good</a:t>
            </a:r>
            <a:r>
              <a:rPr lang="it-IT" dirty="0"/>
              <a:t> </a:t>
            </a:r>
            <a:r>
              <a:rPr lang="it-IT" dirty="0" err="1"/>
              <a:t>practices</a:t>
            </a:r>
            <a:r>
              <a:rPr lang="it-IT" dirty="0"/>
              <a:t> and common </a:t>
            </a:r>
            <a:r>
              <a:rPr lang="it-IT" dirty="0" err="1"/>
              <a:t>mistakes</a:t>
            </a:r>
            <a:endParaRPr lang="it-IT" dirty="0"/>
          </a:p>
        </p:txBody>
      </p:sp>
      <p:pic>
        <p:nvPicPr>
          <p:cNvPr id="4" name="Segnaposto contenuto 4" descr="Immagine che contiene strada, esterni, via, intersezione&#10;&#10;Descrizione generata automaticamente">
            <a:extLst>
              <a:ext uri="{FF2B5EF4-FFF2-40B4-BE49-F238E27FC236}">
                <a16:creationId xmlns:a16="http://schemas.microsoft.com/office/drawing/2014/main" id="{D4E5F47C-3CA9-9440-B420-042327502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9285" y="2067591"/>
            <a:ext cx="8754514" cy="4050137"/>
          </a:xfr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C9260FD-AFD9-1D45-A2D2-242FF42E1CD0}"/>
              </a:ext>
            </a:extLst>
          </p:cNvPr>
          <p:cNvSpPr txBox="1"/>
          <p:nvPr/>
        </p:nvSpPr>
        <p:spPr>
          <a:xfrm>
            <a:off x="10363294" y="6308209"/>
            <a:ext cx="1828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Picture via </a:t>
            </a:r>
            <a:r>
              <a:rPr lang="it-IT" dirty="0" err="1"/>
              <a:t>Reddit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6026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F890DA-062D-6446-8B67-BBBDDAB4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Evaluation </a:t>
            </a:r>
            <a:r>
              <a:rPr lang="it-IT" dirty="0" err="1"/>
              <a:t>criteria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1234A3-AB8F-EC4D-AF38-5092462A6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A839-8799-414B-AE90-F5BEEC2C5A70}" type="datetime1">
              <a:rPr lang="sl-SI" smtClean="0"/>
              <a:t>28.10.2020</a:t>
            </a:fld>
            <a:endParaRPr lang="sl-SI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386785E-6E7D-8E40-A701-3D42BD2B0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377A-F5B4-46F9-8B4E-A4938B486E44}" type="slidenum">
              <a:rPr lang="sl-SI" smtClean="0"/>
              <a:t>5</a:t>
            </a:fld>
            <a:endParaRPr lang="sl-SI"/>
          </a:p>
        </p:txBody>
      </p:sp>
      <p:graphicFrame>
        <p:nvGraphicFramePr>
          <p:cNvPr id="9" name="Tabella 9">
            <a:extLst>
              <a:ext uri="{FF2B5EF4-FFF2-40B4-BE49-F238E27FC236}">
                <a16:creationId xmlns:a16="http://schemas.microsoft.com/office/drawing/2014/main" id="{995D7645-6254-A943-A139-64422C1EC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031698"/>
              </p:ext>
            </p:extLst>
          </p:nvPr>
        </p:nvGraphicFramePr>
        <p:xfrm>
          <a:off x="2032000" y="1690688"/>
          <a:ext cx="5897561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5101">
                  <a:extLst>
                    <a:ext uri="{9D8B030D-6E8A-4147-A177-3AD203B41FA5}">
                      <a16:colId xmlns:a16="http://schemas.microsoft.com/office/drawing/2014/main" val="2039257409"/>
                    </a:ext>
                  </a:extLst>
                </a:gridCol>
                <a:gridCol w="902460">
                  <a:extLst>
                    <a:ext uri="{9D8B030D-6E8A-4147-A177-3AD203B41FA5}">
                      <a16:colId xmlns:a16="http://schemas.microsoft.com/office/drawing/2014/main" val="3200911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800" dirty="0"/>
                        <a:t>Evaluation </a:t>
                      </a:r>
                      <a:r>
                        <a:rPr lang="it-IT" sz="2800" dirty="0" err="1"/>
                        <a:t>Criteria</a:t>
                      </a:r>
                      <a:endParaRPr lang="it-I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Score (1-5)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138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it-IT" b="1" dirty="0" err="1"/>
                        <a:t>Innovation</a:t>
                      </a:r>
                      <a:r>
                        <a:rPr lang="it-IT" b="1" dirty="0"/>
                        <a:t>: </a:t>
                      </a:r>
                      <a:r>
                        <a:rPr lang="it-IT" dirty="0"/>
                        <a:t>The </a:t>
                      </a:r>
                      <a:r>
                        <a:rPr lang="it-IT" dirty="0" err="1"/>
                        <a:t>criterion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rates</a:t>
                      </a:r>
                      <a:r>
                        <a:rPr lang="it-IT" dirty="0"/>
                        <a:t> on the </a:t>
                      </a:r>
                      <a:r>
                        <a:rPr lang="it-IT" dirty="0" err="1"/>
                        <a:t>innovativeness</a:t>
                      </a:r>
                      <a:r>
                        <a:rPr lang="it-IT" dirty="0"/>
                        <a:t> of the </a:t>
                      </a:r>
                      <a:r>
                        <a:rPr lang="it-IT" dirty="0" err="1"/>
                        <a:t>proposed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solution</a:t>
                      </a:r>
                      <a:r>
                        <a:rPr lang="it-IT" dirty="0"/>
                        <a:t> with </a:t>
                      </a:r>
                      <a:r>
                        <a:rPr lang="it-IT" dirty="0" err="1"/>
                        <a:t>respect</a:t>
                      </a:r>
                      <a:r>
                        <a:rPr lang="it-IT" dirty="0"/>
                        <a:t> to the </a:t>
                      </a:r>
                      <a:r>
                        <a:rPr lang="it-IT" dirty="0" err="1"/>
                        <a:t>currently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deployed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technologies</a:t>
                      </a:r>
                      <a:r>
                        <a:rPr lang="it-IT" dirty="0"/>
                        <a:t>, </a:t>
                      </a:r>
                      <a:r>
                        <a:rPr lang="it-IT" dirty="0" err="1"/>
                        <a:t>solutions</a:t>
                      </a:r>
                      <a:r>
                        <a:rPr lang="it-IT" dirty="0"/>
                        <a:t>, </a:t>
                      </a:r>
                      <a:r>
                        <a:rPr lang="it-IT" dirty="0" err="1"/>
                        <a:t>standards</a:t>
                      </a:r>
                      <a:r>
                        <a:rPr lang="it-IT" dirty="0"/>
                        <a:t>, </a:t>
                      </a:r>
                      <a:r>
                        <a:rPr lang="it-IT" dirty="0" err="1"/>
                        <a:t>bueiness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models</a:t>
                      </a:r>
                      <a:r>
                        <a:rPr lang="it-IT" dirty="0"/>
                        <a:t>,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701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it-IT" b="1" dirty="0"/>
                        <a:t>Impact</a:t>
                      </a:r>
                      <a:r>
                        <a:rPr lang="it-IT" dirty="0"/>
                        <a:t>: The </a:t>
                      </a:r>
                      <a:r>
                        <a:rPr lang="it-IT" dirty="0" err="1"/>
                        <a:t>criterion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rates</a:t>
                      </a:r>
                      <a:r>
                        <a:rPr lang="it-IT" dirty="0"/>
                        <a:t> the </a:t>
                      </a:r>
                      <a:r>
                        <a:rPr lang="it-IT" dirty="0" err="1"/>
                        <a:t>proposal’s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potential</a:t>
                      </a:r>
                      <a:r>
                        <a:rPr lang="it-IT" dirty="0"/>
                        <a:t> to be scalabile and to </a:t>
                      </a:r>
                      <a:r>
                        <a:rPr lang="it-IT" dirty="0" err="1"/>
                        <a:t>enter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into</a:t>
                      </a:r>
                      <a:r>
                        <a:rPr lang="it-IT" dirty="0"/>
                        <a:t> the market, </a:t>
                      </a:r>
                      <a:r>
                        <a:rPr lang="it-IT" dirty="0" err="1"/>
                        <a:t>as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well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as</a:t>
                      </a:r>
                      <a:r>
                        <a:rPr lang="it-IT" dirty="0"/>
                        <a:t> to </a:t>
                      </a:r>
                      <a:r>
                        <a:rPr lang="it-IT" dirty="0" err="1"/>
                        <a:t>increase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resilience</a:t>
                      </a:r>
                      <a:r>
                        <a:rPr lang="it-IT" dirty="0"/>
                        <a:t> of the </a:t>
                      </a:r>
                      <a:r>
                        <a:rPr lang="it-IT" dirty="0" err="1"/>
                        <a:t>food</a:t>
                      </a:r>
                      <a:r>
                        <a:rPr lang="it-IT" dirty="0"/>
                        <a:t> production and </a:t>
                      </a:r>
                      <a:r>
                        <a:rPr lang="it-IT" dirty="0" err="1"/>
                        <a:t>food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supply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systems</a:t>
                      </a:r>
                      <a:r>
                        <a:rPr lang="it-IT" dirty="0"/>
                        <a:t> (in </a:t>
                      </a:r>
                      <a:r>
                        <a:rPr lang="it-IT" dirty="0" err="1"/>
                        <a:t>particular</a:t>
                      </a:r>
                      <a:r>
                        <a:rPr lang="it-IT" dirty="0"/>
                        <a:t> with </a:t>
                      </a:r>
                      <a:r>
                        <a:rPr lang="it-IT" dirty="0" err="1"/>
                        <a:t>respect</a:t>
                      </a:r>
                      <a:r>
                        <a:rPr lang="it-IT" dirty="0"/>
                        <a:t> to the COVID-19 </a:t>
                      </a:r>
                      <a:r>
                        <a:rPr lang="it-IT" dirty="0" err="1"/>
                        <a:t>pandemic</a:t>
                      </a:r>
                      <a:r>
                        <a:rPr lang="it-IT" dirty="0"/>
                        <a:t> and </a:t>
                      </a:r>
                      <a:r>
                        <a:rPr lang="it-IT" dirty="0" err="1"/>
                        <a:t>any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other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possible</a:t>
                      </a:r>
                      <a:r>
                        <a:rPr lang="it-IT" dirty="0"/>
                        <a:t> shock in the </a:t>
                      </a:r>
                      <a:r>
                        <a:rPr lang="it-IT" dirty="0" err="1"/>
                        <a:t>supply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chain</a:t>
                      </a:r>
                      <a:r>
                        <a:rPr lang="it-IT" dirty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454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err="1"/>
                        <a:t>Quality</a:t>
                      </a:r>
                      <a:r>
                        <a:rPr lang="it-IT" b="1" dirty="0"/>
                        <a:t> of the </a:t>
                      </a:r>
                      <a:r>
                        <a:rPr lang="it-IT" b="1" dirty="0" err="1"/>
                        <a:t>pitch</a:t>
                      </a:r>
                      <a:r>
                        <a:rPr lang="it-IT" b="1" dirty="0"/>
                        <a:t>: </a:t>
                      </a:r>
                      <a:r>
                        <a:rPr lang="it-IT" dirty="0"/>
                        <a:t>the </a:t>
                      </a:r>
                      <a:r>
                        <a:rPr lang="it-IT" dirty="0" err="1"/>
                        <a:t>criterion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rates</a:t>
                      </a:r>
                      <a:r>
                        <a:rPr lang="it-IT" dirty="0"/>
                        <a:t> the way in </a:t>
                      </a:r>
                      <a:r>
                        <a:rPr lang="it-IT" dirty="0" err="1"/>
                        <a:t>which</a:t>
                      </a:r>
                      <a:r>
                        <a:rPr lang="it-IT" dirty="0"/>
                        <a:t> the </a:t>
                      </a:r>
                      <a:r>
                        <a:rPr lang="it-IT" dirty="0" err="1"/>
                        <a:t>proposal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is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presented</a:t>
                      </a:r>
                      <a:r>
                        <a:rPr lang="it-IT" dirty="0"/>
                        <a:t> in </a:t>
                      </a:r>
                      <a:r>
                        <a:rPr lang="it-IT" dirty="0" err="1"/>
                        <a:t>terms</a:t>
                      </a:r>
                      <a:r>
                        <a:rPr lang="it-IT" dirty="0"/>
                        <a:t> of </a:t>
                      </a:r>
                      <a:r>
                        <a:rPr lang="it-IT" dirty="0" err="1"/>
                        <a:t>speech</a:t>
                      </a:r>
                      <a:r>
                        <a:rPr lang="it-IT" dirty="0"/>
                        <a:t>, design, </a:t>
                      </a:r>
                      <a:r>
                        <a:rPr lang="it-IT" dirty="0" err="1"/>
                        <a:t>clearness</a:t>
                      </a:r>
                      <a:r>
                        <a:rPr lang="it-IT" dirty="0"/>
                        <a:t>,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299289"/>
                  </a:ext>
                </a:extLst>
              </a:tr>
            </a:tbl>
          </a:graphicData>
        </a:graphic>
      </p:graphicFrame>
      <p:sp>
        <p:nvSpPr>
          <p:cNvPr id="12" name="Segnaposto contenuto 5">
            <a:extLst>
              <a:ext uri="{FF2B5EF4-FFF2-40B4-BE49-F238E27FC236}">
                <a16:creationId xmlns:a16="http://schemas.microsoft.com/office/drawing/2014/main" id="{96831AA8-6B52-BD40-8891-4C6C17861854}"/>
              </a:ext>
            </a:extLst>
          </p:cNvPr>
          <p:cNvSpPr txBox="1">
            <a:spLocks/>
          </p:cNvSpPr>
          <p:nvPr/>
        </p:nvSpPr>
        <p:spPr>
          <a:xfrm>
            <a:off x="8229334" y="1946117"/>
            <a:ext cx="38613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C58C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58C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C58C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C58C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C58C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/>
              <a:t>Definition of the scores: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Poor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Poor to fair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Fair to good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Goof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Excellent</a:t>
            </a:r>
          </a:p>
        </p:txBody>
      </p:sp>
    </p:spTree>
    <p:extLst>
      <p:ext uri="{BB962C8B-B14F-4D97-AF65-F5344CB8AC3E}">
        <p14:creationId xmlns:p14="http://schemas.microsoft.com/office/powerpoint/2010/main" val="28272031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DE2376-E16F-FC4E-BC9C-AADB0F60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Why</a:t>
            </a:r>
            <a:r>
              <a:rPr lang="it-IT" dirty="0"/>
              <a:t> </a:t>
            </a:r>
            <a:r>
              <a:rPr lang="it-IT" b="1" dirty="0"/>
              <a:t>YOU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14DB33-D088-494B-8A54-C3D561105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endParaRPr lang="en-US" b="1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en-US" b="1" dirty="0"/>
              <a:t>What problem </a:t>
            </a:r>
            <a:r>
              <a:rPr lang="en-US" dirty="0"/>
              <a:t>you are going to solve</a:t>
            </a:r>
            <a:endParaRPr lang="eu-ES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en-US" b="1" dirty="0"/>
              <a:t>How you solve the problem</a:t>
            </a:r>
            <a:r>
              <a:rPr lang="en-US" dirty="0"/>
              <a:t> better than others, solution linked to your value proposition</a:t>
            </a:r>
            <a:endParaRPr lang="eu-ES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en-US" b="1" dirty="0"/>
              <a:t>Why</a:t>
            </a:r>
            <a:r>
              <a:rPr lang="en-US" dirty="0"/>
              <a:t> you are the right </a:t>
            </a:r>
            <a:r>
              <a:rPr lang="en-US" b="1" dirty="0"/>
              <a:t>team/company</a:t>
            </a:r>
            <a:r>
              <a:rPr lang="en-US" dirty="0"/>
              <a:t> to achieve the result, solve the problem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b="1" dirty="0"/>
              <a:t>Why</a:t>
            </a:r>
            <a:r>
              <a:rPr lang="en-US" dirty="0"/>
              <a:t> you and your solution are more reliable than others</a:t>
            </a:r>
            <a:endParaRPr lang="eu-ES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it-IT" b="1" dirty="0" err="1"/>
              <a:t>Why</a:t>
            </a:r>
            <a:r>
              <a:rPr lang="it-IT" b="1" dirty="0"/>
              <a:t> </a:t>
            </a:r>
            <a:r>
              <a:rPr lang="it-IT" dirty="0" err="1"/>
              <a:t>investing</a:t>
            </a:r>
            <a:r>
              <a:rPr lang="it-IT" dirty="0"/>
              <a:t>/</a:t>
            </a:r>
            <a:r>
              <a:rPr lang="it-IT" dirty="0" err="1"/>
              <a:t>believing</a:t>
            </a:r>
            <a:r>
              <a:rPr lang="it-IT" dirty="0"/>
              <a:t> in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good</a:t>
            </a:r>
            <a:r>
              <a:rPr lang="it-IT" dirty="0"/>
              <a:t> </a:t>
            </a:r>
            <a:r>
              <a:rPr lang="it-IT" dirty="0" err="1"/>
              <a:t>choice</a:t>
            </a:r>
            <a:endParaRPr lang="eu-ES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36789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449D2E-2ECD-524B-B5C1-B9AF8045B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About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business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5E0445-1E5A-304E-A23C-057E5AADC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Do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really</a:t>
            </a:r>
            <a:r>
              <a:rPr lang="it-IT" dirty="0"/>
              <a:t> </a:t>
            </a:r>
            <a:r>
              <a:rPr lang="it-IT" dirty="0" err="1"/>
              <a:t>know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competitors? Can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defend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business from </a:t>
            </a:r>
            <a:r>
              <a:rPr lang="it-IT" dirty="0" err="1"/>
              <a:t>them</a:t>
            </a:r>
            <a:r>
              <a:rPr lang="it-IT" dirty="0"/>
              <a:t>?</a:t>
            </a:r>
          </a:p>
          <a:p>
            <a:r>
              <a:rPr lang="it-IT" dirty="0" err="1"/>
              <a:t>Who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be the first </a:t>
            </a:r>
            <a:r>
              <a:rPr lang="it-IT" dirty="0" err="1"/>
              <a:t>customer</a:t>
            </a:r>
            <a:r>
              <a:rPr lang="it-IT" dirty="0"/>
              <a:t>? </a:t>
            </a:r>
          </a:p>
          <a:p>
            <a:r>
              <a:rPr lang="it-IT" dirty="0"/>
              <a:t>Are market </a:t>
            </a:r>
            <a:r>
              <a:rPr lang="it-IT" dirty="0" err="1"/>
              <a:t>analysis</a:t>
            </a:r>
            <a:r>
              <a:rPr lang="it-IT" dirty="0"/>
              <a:t> and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financial</a:t>
            </a:r>
            <a:r>
              <a:rPr lang="it-IT" dirty="0"/>
              <a:t> </a:t>
            </a:r>
            <a:r>
              <a:rPr lang="it-IT" dirty="0" err="1"/>
              <a:t>projections</a:t>
            </a:r>
            <a:r>
              <a:rPr lang="it-IT" dirty="0"/>
              <a:t> </a:t>
            </a:r>
            <a:r>
              <a:rPr lang="it-IT" dirty="0" err="1"/>
              <a:t>realistic</a:t>
            </a:r>
            <a:r>
              <a:rPr lang="it-IT" dirty="0"/>
              <a:t>?</a:t>
            </a:r>
          </a:p>
          <a:p>
            <a:r>
              <a:rPr lang="it-IT" dirty="0"/>
              <a:t>Are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proposed</a:t>
            </a:r>
            <a:r>
              <a:rPr lang="it-IT" dirty="0"/>
              <a:t> </a:t>
            </a:r>
            <a:r>
              <a:rPr lang="it-IT" dirty="0" err="1"/>
              <a:t>impacts</a:t>
            </a:r>
            <a:r>
              <a:rPr lang="it-IT" dirty="0"/>
              <a:t> </a:t>
            </a:r>
            <a:r>
              <a:rPr lang="it-IT" dirty="0" err="1"/>
              <a:t>realistic</a:t>
            </a:r>
            <a:r>
              <a:rPr lang="it-IT" dirty="0"/>
              <a:t>?</a:t>
            </a:r>
          </a:p>
          <a:p>
            <a:r>
              <a:rPr lang="en-GB" altLang="en-US" dirty="0">
                <a:sym typeface="Calibri"/>
              </a:rPr>
              <a:t>How long will it take from the current stage of development to bring this to market?</a:t>
            </a:r>
            <a:endParaRPr lang="it-IT" dirty="0"/>
          </a:p>
          <a:p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product</a:t>
            </a:r>
            <a:r>
              <a:rPr lang="it-IT" dirty="0"/>
              <a:t>/service </a:t>
            </a:r>
            <a:r>
              <a:rPr lang="it-IT" dirty="0" err="1"/>
              <a:t>compliant</a:t>
            </a:r>
            <a:r>
              <a:rPr lang="it-IT" dirty="0"/>
              <a:t> with </a:t>
            </a:r>
            <a:r>
              <a:rPr lang="it-IT" dirty="0" err="1"/>
              <a:t>regulations</a:t>
            </a:r>
            <a:r>
              <a:rPr lang="it-IT" dirty="0"/>
              <a:t>/</a:t>
            </a:r>
            <a:r>
              <a:rPr lang="it-IT" dirty="0" err="1"/>
              <a:t>standards</a:t>
            </a:r>
            <a:r>
              <a:rPr lang="it-IT" dirty="0"/>
              <a:t>?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86142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427092-03EB-9F40-83D4-9A3D3C242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Reasons</a:t>
            </a:r>
            <a:r>
              <a:rPr lang="it-IT" dirty="0"/>
              <a:t> for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believing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C2A8A1-A9EE-174C-B7A8-E947EA2C2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6494" y="1825625"/>
            <a:ext cx="9916453" cy="4351338"/>
          </a:xfrm>
        </p:spPr>
        <p:txBody>
          <a:bodyPr>
            <a:normAutofit lnSpcReduction="10000"/>
          </a:bodyPr>
          <a:lstStyle/>
          <a:p>
            <a:r>
              <a:rPr lang="it-IT" dirty="0"/>
              <a:t>Business </a:t>
            </a:r>
            <a:r>
              <a:rPr lang="it-IT" dirty="0" err="1"/>
              <a:t>plan</a:t>
            </a:r>
            <a:r>
              <a:rPr lang="it-IT" dirty="0"/>
              <a:t> </a:t>
            </a:r>
            <a:r>
              <a:rPr lang="it-IT" dirty="0" err="1"/>
              <a:t>nor</a:t>
            </a:r>
            <a:r>
              <a:rPr lang="it-IT" dirty="0"/>
              <a:t> </a:t>
            </a:r>
            <a:r>
              <a:rPr lang="it-IT" dirty="0" err="1"/>
              <a:t>realistic</a:t>
            </a:r>
            <a:r>
              <a:rPr lang="it-IT" dirty="0"/>
              <a:t> (e.g. market </a:t>
            </a:r>
            <a:r>
              <a:rPr lang="it-IT" dirty="0" err="1"/>
              <a:t>size</a:t>
            </a:r>
            <a:r>
              <a:rPr lang="it-IT" dirty="0"/>
              <a:t>, competitors, IPR)</a:t>
            </a:r>
          </a:p>
          <a:p>
            <a:r>
              <a:rPr lang="it-IT" dirty="0"/>
              <a:t>No innovative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think</a:t>
            </a:r>
            <a:endParaRPr lang="it-IT" dirty="0"/>
          </a:p>
          <a:p>
            <a:r>
              <a:rPr lang="it-IT" dirty="0"/>
              <a:t>IPR</a:t>
            </a:r>
          </a:p>
          <a:p>
            <a:r>
              <a:rPr lang="it-IT" dirty="0"/>
              <a:t>Big </a:t>
            </a:r>
            <a:r>
              <a:rPr lang="it-IT" dirty="0" err="1"/>
              <a:t>initial</a:t>
            </a:r>
            <a:r>
              <a:rPr lang="it-IT" dirty="0"/>
              <a:t> </a:t>
            </a:r>
            <a:r>
              <a:rPr lang="it-IT" dirty="0" err="1"/>
              <a:t>investment</a:t>
            </a:r>
            <a:endParaRPr lang="it-IT" dirty="0"/>
          </a:p>
          <a:p>
            <a:r>
              <a:rPr lang="it-IT" dirty="0" err="1"/>
              <a:t>Scarce</a:t>
            </a:r>
            <a:r>
              <a:rPr lang="it-IT" dirty="0"/>
              <a:t> </a:t>
            </a:r>
            <a:r>
              <a:rPr lang="it-IT" dirty="0" err="1"/>
              <a:t>willgness</a:t>
            </a:r>
            <a:r>
              <a:rPr lang="it-IT" dirty="0"/>
              <a:t> to </a:t>
            </a:r>
            <a:r>
              <a:rPr lang="it-IT" dirty="0" err="1"/>
              <a:t>accept</a:t>
            </a:r>
            <a:r>
              <a:rPr lang="it-IT" dirty="0"/>
              <a:t> </a:t>
            </a:r>
            <a:r>
              <a:rPr lang="it-IT" dirty="0" err="1"/>
              <a:t>Risk</a:t>
            </a:r>
            <a:r>
              <a:rPr lang="it-IT" dirty="0"/>
              <a:t> capital </a:t>
            </a:r>
            <a:r>
              <a:rPr lang="it-IT" dirty="0" err="1"/>
              <a:t>investors</a:t>
            </a:r>
            <a:r>
              <a:rPr lang="it-IT" dirty="0"/>
              <a:t> </a:t>
            </a:r>
            <a:r>
              <a:rPr lang="it-IT" dirty="0" err="1"/>
              <a:t>rules</a:t>
            </a:r>
            <a:endParaRPr lang="it-IT" dirty="0"/>
          </a:p>
          <a:p>
            <a:r>
              <a:rPr lang="it-IT" dirty="0"/>
              <a:t>Non </a:t>
            </a:r>
            <a:r>
              <a:rPr lang="it-IT" dirty="0" err="1"/>
              <a:t>investor</a:t>
            </a:r>
            <a:r>
              <a:rPr lang="it-IT" dirty="0"/>
              <a:t>-ready</a:t>
            </a:r>
          </a:p>
          <a:p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trustable</a:t>
            </a:r>
            <a:r>
              <a:rPr lang="it-IT" dirty="0"/>
              <a:t> team</a:t>
            </a:r>
          </a:p>
          <a:p>
            <a:r>
              <a:rPr lang="it-IT" dirty="0" err="1"/>
              <a:t>Low</a:t>
            </a:r>
            <a:r>
              <a:rPr lang="it-IT" dirty="0"/>
              <a:t> ROI</a:t>
            </a:r>
          </a:p>
          <a:p>
            <a:r>
              <a:rPr lang="it-IT" dirty="0" err="1"/>
              <a:t>Not</a:t>
            </a:r>
            <a:r>
              <a:rPr lang="it-IT" dirty="0"/>
              <a:t> mature </a:t>
            </a:r>
            <a:r>
              <a:rPr lang="it-IT" dirty="0" err="1"/>
              <a:t>enough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47686D-E10D-0546-95A6-72639D0A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A839-8799-414B-AE90-F5BEEC2C5A70}" type="datetime1">
              <a:rPr lang="sl-SI" smtClean="0"/>
              <a:t>28.10.2020</a:t>
            </a:fld>
            <a:endParaRPr lang="sl-SI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D1C93D7-8427-724E-B42E-948B1BB33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377A-F5B4-46F9-8B4E-A4938B486E44}" type="slidenum">
              <a:rPr lang="sl-SI" smtClean="0"/>
              <a:t>52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53006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64149B-1C74-474A-991E-F1E271B65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 </a:t>
            </a:r>
            <a:r>
              <a:rPr lang="it-IT" dirty="0" err="1"/>
              <a:t>good</a:t>
            </a:r>
            <a:r>
              <a:rPr lang="it-IT" dirty="0"/>
              <a:t> performance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009F43-BCC9-1E40-B43B-5E611ABBA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4000" dirty="0" err="1">
                <a:ea typeface="Arial Unicode MS" panose="020B0604020202020204" pitchFamily="34" charset="-128"/>
                <a:sym typeface="Calibri"/>
              </a:rPr>
              <a:t>Powerful</a:t>
            </a:r>
            <a:r>
              <a:rPr lang="it-IT" sz="4000" dirty="0">
                <a:ea typeface="Arial Unicode MS" panose="020B0604020202020204" pitchFamily="34" charset="-128"/>
                <a:sym typeface="Calibri"/>
              </a:rPr>
              <a:t> start</a:t>
            </a:r>
          </a:p>
          <a:p>
            <a:r>
              <a:rPr lang="eu-ES" sz="4000" dirty="0">
                <a:ea typeface="Arial Unicode MS" panose="020B0604020202020204" pitchFamily="34" charset="-128"/>
              </a:rPr>
              <a:t>Say </a:t>
            </a:r>
            <a:r>
              <a:rPr lang="eu-ES" sz="4000" dirty="0" err="1">
                <a:ea typeface="Arial Unicode MS" panose="020B0604020202020204" pitchFamily="34" charset="-128"/>
              </a:rPr>
              <a:t>only</a:t>
            </a:r>
            <a:r>
              <a:rPr lang="eu-ES" sz="4000" dirty="0">
                <a:ea typeface="Arial Unicode MS" panose="020B0604020202020204" pitchFamily="34" charset="-128"/>
              </a:rPr>
              <a:t> </a:t>
            </a:r>
            <a:r>
              <a:rPr lang="eu-ES" sz="4000" dirty="0" err="1">
                <a:ea typeface="Arial Unicode MS" panose="020B0604020202020204" pitchFamily="34" charset="-128"/>
              </a:rPr>
              <a:t>key</a:t>
            </a:r>
            <a:r>
              <a:rPr lang="eu-ES" sz="4000" dirty="0">
                <a:ea typeface="Arial Unicode MS" panose="020B0604020202020204" pitchFamily="34" charset="-128"/>
              </a:rPr>
              <a:t> </a:t>
            </a:r>
            <a:r>
              <a:rPr lang="eu-ES" sz="4000" dirty="0" err="1">
                <a:ea typeface="Arial Unicode MS" panose="020B0604020202020204" pitchFamily="34" charset="-128"/>
              </a:rPr>
              <a:t>things</a:t>
            </a:r>
            <a:endParaRPr lang="eu-ES" sz="4000" dirty="0">
              <a:ea typeface="Arial Unicode MS" panose="020B0604020202020204" pitchFamily="34" charset="-128"/>
            </a:endParaRPr>
          </a:p>
          <a:p>
            <a:r>
              <a:rPr lang="en-US" altLang="en-US" sz="4000" dirty="0">
                <a:ea typeface="Arial Unicode MS" panose="020B0604020202020204" pitchFamily="34" charset="-128"/>
                <a:sym typeface="Calibri"/>
              </a:rPr>
              <a:t>Do not speak fast and use pauses </a:t>
            </a:r>
          </a:p>
          <a:p>
            <a:r>
              <a:rPr lang="en-US" altLang="en-US" sz="4000" dirty="0">
                <a:ea typeface="Arial Unicode MS" panose="020B0604020202020204" pitchFamily="34" charset="-128"/>
                <a:sym typeface="Calibri"/>
              </a:rPr>
              <a:t>Short and clear sentences</a:t>
            </a:r>
          </a:p>
          <a:p>
            <a:r>
              <a:rPr lang="en-US" altLang="en-US" sz="4000" dirty="0">
                <a:ea typeface="Arial Unicode MS" panose="020B0604020202020204" pitchFamily="34" charset="-128"/>
                <a:sym typeface="Calibri"/>
              </a:rPr>
              <a:t>Talk to the audience</a:t>
            </a:r>
          </a:p>
          <a:p>
            <a:r>
              <a:rPr lang="en-US" sz="4000" dirty="0">
                <a:ea typeface="Arial Unicode MS" panose="020B0604020202020204" pitchFamily="34" charset="-128"/>
                <a:sym typeface="Calibri"/>
              </a:rPr>
              <a:t>No hesitation</a:t>
            </a:r>
            <a:endParaRPr lang="it-IT" sz="4000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03697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7258FA-DE35-8740-91C5-26BE5B91B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Language &amp; Text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B44168-BC52-6C42-BB7B-9CF9EB700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6494" y="1825625"/>
            <a:ext cx="9904878" cy="4351338"/>
          </a:xfrm>
        </p:spPr>
        <p:txBody>
          <a:bodyPr/>
          <a:lstStyle/>
          <a:p>
            <a:r>
              <a:rPr lang="it-IT" dirty="0"/>
              <a:t>Do </a:t>
            </a:r>
            <a:r>
              <a:rPr lang="it-IT" dirty="0" err="1"/>
              <a:t>not</a:t>
            </a:r>
            <a:r>
              <a:rPr lang="it-IT" dirty="0"/>
              <a:t> use </a:t>
            </a:r>
            <a:r>
              <a:rPr lang="it-IT" dirty="0" err="1"/>
              <a:t>too</a:t>
            </a:r>
            <a:r>
              <a:rPr lang="it-IT" dirty="0"/>
              <a:t> </a:t>
            </a:r>
            <a:r>
              <a:rPr lang="it-IT" dirty="0" err="1"/>
              <a:t>much</a:t>
            </a:r>
            <a:r>
              <a:rPr lang="it-IT" dirty="0"/>
              <a:t> time to </a:t>
            </a:r>
            <a:r>
              <a:rPr lang="it-IT" dirty="0" err="1"/>
              <a:t>describe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product</a:t>
            </a:r>
            <a:r>
              <a:rPr lang="it-IT" dirty="0"/>
              <a:t> </a:t>
            </a:r>
            <a:r>
              <a:rPr lang="it-IT" dirty="0">
                <a:sym typeface="Wingdings" pitchFamily="2" charset="2"/>
              </a:rPr>
              <a:t> </a:t>
            </a:r>
            <a:r>
              <a:rPr lang="it-IT" dirty="0" err="1">
                <a:sym typeface="Wingdings" pitchFamily="2" charset="2"/>
              </a:rPr>
              <a:t>it’s</a:t>
            </a:r>
            <a:r>
              <a:rPr lang="it-IT" dirty="0">
                <a:sym typeface="Wingdings" pitchFamily="2" charset="2"/>
              </a:rPr>
              <a:t> just </a:t>
            </a:r>
            <a:r>
              <a:rPr lang="it-IT" dirty="0" err="1">
                <a:sym typeface="Wingdings" pitchFamily="2" charset="2"/>
              </a:rPr>
              <a:t>one</a:t>
            </a:r>
            <a:r>
              <a:rPr lang="it-IT" dirty="0">
                <a:sym typeface="Wingdings" pitchFamily="2" charset="2"/>
              </a:rPr>
              <a:t> </a:t>
            </a:r>
            <a:r>
              <a:rPr lang="it-IT" dirty="0" err="1">
                <a:sym typeface="Wingdings" pitchFamily="2" charset="2"/>
              </a:rPr>
              <a:t>piece</a:t>
            </a:r>
            <a:r>
              <a:rPr lang="it-IT" dirty="0">
                <a:sym typeface="Wingdings" pitchFamily="2" charset="2"/>
              </a:rPr>
              <a:t> of </a:t>
            </a:r>
            <a:r>
              <a:rPr lang="it-IT" dirty="0" err="1">
                <a:sym typeface="Wingdings" pitchFamily="2" charset="2"/>
              </a:rPr>
              <a:t>your</a:t>
            </a:r>
            <a:r>
              <a:rPr lang="it-IT" dirty="0">
                <a:sym typeface="Wingdings" pitchFamily="2" charset="2"/>
              </a:rPr>
              <a:t> </a:t>
            </a:r>
            <a:r>
              <a:rPr lang="it-IT" dirty="0" err="1">
                <a:sym typeface="Wingdings" pitchFamily="2" charset="2"/>
              </a:rPr>
              <a:t>presentation</a:t>
            </a:r>
            <a:endParaRPr lang="it-IT" dirty="0">
              <a:sym typeface="Wingdings" pitchFamily="2" charset="2"/>
            </a:endParaRPr>
          </a:p>
          <a:p>
            <a:r>
              <a:rPr lang="it-IT" dirty="0">
                <a:sym typeface="Wingdings" pitchFamily="2" charset="2"/>
              </a:rPr>
              <a:t>Do </a:t>
            </a:r>
            <a:r>
              <a:rPr lang="it-IT" dirty="0" err="1">
                <a:sym typeface="Wingdings" pitchFamily="2" charset="2"/>
              </a:rPr>
              <a:t>not</a:t>
            </a:r>
            <a:r>
              <a:rPr lang="it-IT" dirty="0">
                <a:sym typeface="Wingdings" pitchFamily="2" charset="2"/>
              </a:rPr>
              <a:t> </a:t>
            </a:r>
            <a:r>
              <a:rPr lang="it-IT" dirty="0" err="1">
                <a:sym typeface="Wingdings" pitchFamily="2" charset="2"/>
              </a:rPr>
              <a:t>provide</a:t>
            </a:r>
            <a:r>
              <a:rPr lang="it-IT" dirty="0">
                <a:sym typeface="Wingdings" pitchFamily="2" charset="2"/>
              </a:rPr>
              <a:t> sensitive information –&gt; </a:t>
            </a:r>
            <a:r>
              <a:rPr lang="it-IT" dirty="0" err="1">
                <a:sym typeface="Wingdings" pitchFamily="2" charset="2"/>
              </a:rPr>
              <a:t>you</a:t>
            </a:r>
            <a:r>
              <a:rPr lang="it-IT" dirty="0">
                <a:sym typeface="Wingdings" pitchFamily="2" charset="2"/>
              </a:rPr>
              <a:t> </a:t>
            </a:r>
            <a:r>
              <a:rPr lang="it-IT" dirty="0" err="1">
                <a:sym typeface="Wingdings" pitchFamily="2" charset="2"/>
              </a:rPr>
              <a:t>will</a:t>
            </a:r>
            <a:r>
              <a:rPr lang="it-IT" dirty="0">
                <a:sym typeface="Wingdings" pitchFamily="2" charset="2"/>
              </a:rPr>
              <a:t> </a:t>
            </a:r>
            <a:r>
              <a:rPr lang="it-IT" dirty="0" err="1">
                <a:sym typeface="Wingdings" pitchFamily="2" charset="2"/>
              </a:rPr>
              <a:t>meet</a:t>
            </a:r>
            <a:r>
              <a:rPr lang="it-IT" dirty="0">
                <a:sym typeface="Wingdings" pitchFamily="2" charset="2"/>
              </a:rPr>
              <a:t> </a:t>
            </a:r>
            <a:r>
              <a:rPr lang="it-IT" dirty="0" err="1">
                <a:sym typeface="Wingdings" pitchFamily="2" charset="2"/>
              </a:rPr>
              <a:t>personally</a:t>
            </a:r>
            <a:r>
              <a:rPr lang="it-IT" dirty="0">
                <a:sym typeface="Wingdings" pitchFamily="2" charset="2"/>
              </a:rPr>
              <a:t> </a:t>
            </a:r>
            <a:r>
              <a:rPr lang="it-IT" dirty="0" err="1">
                <a:sym typeface="Wingdings" pitchFamily="2" charset="2"/>
              </a:rPr>
              <a:t>investor</a:t>
            </a:r>
            <a:r>
              <a:rPr lang="it-IT" dirty="0">
                <a:sym typeface="Wingdings" pitchFamily="2" charset="2"/>
              </a:rPr>
              <a:t> and </a:t>
            </a:r>
            <a:r>
              <a:rPr lang="it-IT" dirty="0" err="1">
                <a:sym typeface="Wingdings" pitchFamily="2" charset="2"/>
              </a:rPr>
              <a:t>you</a:t>
            </a:r>
            <a:r>
              <a:rPr lang="it-IT" dirty="0">
                <a:sym typeface="Wingdings" pitchFamily="2" charset="2"/>
              </a:rPr>
              <a:t> </a:t>
            </a:r>
            <a:r>
              <a:rPr lang="it-IT" dirty="0" err="1">
                <a:sym typeface="Wingdings" pitchFamily="2" charset="2"/>
              </a:rPr>
              <a:t>will</a:t>
            </a:r>
            <a:r>
              <a:rPr lang="it-IT" dirty="0">
                <a:sym typeface="Wingdings" pitchFamily="2" charset="2"/>
              </a:rPr>
              <a:t> go in </a:t>
            </a:r>
            <a:r>
              <a:rPr lang="it-IT" dirty="0" err="1">
                <a:sym typeface="Wingdings" pitchFamily="2" charset="2"/>
              </a:rPr>
              <a:t>deep</a:t>
            </a:r>
            <a:r>
              <a:rPr lang="it-IT" dirty="0">
                <a:sym typeface="Wingdings" pitchFamily="2" charset="2"/>
              </a:rPr>
              <a:t> with </a:t>
            </a:r>
            <a:r>
              <a:rPr lang="it-IT" dirty="0" err="1">
                <a:sym typeface="Wingdings" pitchFamily="2" charset="2"/>
              </a:rPr>
              <a:t>them</a:t>
            </a:r>
            <a:endParaRPr lang="it-IT" dirty="0">
              <a:sym typeface="Wingdings" pitchFamily="2" charset="2"/>
            </a:endParaRPr>
          </a:p>
          <a:p>
            <a:r>
              <a:rPr lang="it-IT" i="1" dirty="0" err="1">
                <a:sym typeface="Wingdings" pitchFamily="2" charset="2"/>
              </a:rPr>
              <a:t>We</a:t>
            </a:r>
            <a:r>
              <a:rPr lang="it-IT" i="1" dirty="0">
                <a:sym typeface="Wingdings" pitchFamily="2" charset="2"/>
              </a:rPr>
              <a:t> </a:t>
            </a:r>
            <a:r>
              <a:rPr lang="it-IT" i="1" dirty="0" err="1">
                <a:sym typeface="Wingdings" pitchFamily="2" charset="2"/>
              </a:rPr>
              <a:t>aim</a:t>
            </a:r>
            <a:r>
              <a:rPr lang="it-IT" i="1" dirty="0">
                <a:sym typeface="Wingdings" pitchFamily="2" charset="2"/>
              </a:rPr>
              <a:t> to create </a:t>
            </a:r>
            <a:r>
              <a:rPr lang="it-IT" dirty="0">
                <a:sym typeface="Wingdings" pitchFamily="2" charset="2"/>
              </a:rPr>
              <a:t> </a:t>
            </a:r>
            <a:r>
              <a:rPr lang="it-IT" b="1" dirty="0" err="1">
                <a:sym typeface="Wingdings" pitchFamily="2" charset="2"/>
              </a:rPr>
              <a:t>we</a:t>
            </a:r>
            <a:r>
              <a:rPr lang="it-IT" b="1" dirty="0">
                <a:sym typeface="Wingdings" pitchFamily="2" charset="2"/>
              </a:rPr>
              <a:t> create</a:t>
            </a:r>
            <a:r>
              <a:rPr lang="it-IT" dirty="0">
                <a:sym typeface="Wingdings" pitchFamily="2" charset="2"/>
              </a:rPr>
              <a:t>; </a:t>
            </a:r>
            <a:r>
              <a:rPr lang="it-IT" i="1" dirty="0" err="1">
                <a:sym typeface="Wingdings" pitchFamily="2" charset="2"/>
              </a:rPr>
              <a:t>we</a:t>
            </a:r>
            <a:r>
              <a:rPr lang="it-IT" i="1" dirty="0">
                <a:sym typeface="Wingdings" pitchFamily="2" charset="2"/>
              </a:rPr>
              <a:t> </a:t>
            </a:r>
            <a:r>
              <a:rPr lang="it-IT" i="1" dirty="0" err="1">
                <a:sym typeface="Wingdings" pitchFamily="2" charset="2"/>
              </a:rPr>
              <a:t>would</a:t>
            </a:r>
            <a:r>
              <a:rPr lang="it-IT" i="1" dirty="0">
                <a:sym typeface="Wingdings" pitchFamily="2" charset="2"/>
              </a:rPr>
              <a:t> </a:t>
            </a:r>
            <a:r>
              <a:rPr lang="it-IT" i="1" dirty="0" err="1">
                <a:sym typeface="Wingdings" pitchFamily="2" charset="2"/>
              </a:rPr>
              <a:t>need</a:t>
            </a:r>
            <a:r>
              <a:rPr lang="it-IT" i="1" dirty="0">
                <a:sym typeface="Wingdings" pitchFamily="2" charset="2"/>
              </a:rPr>
              <a:t> 2M€ </a:t>
            </a:r>
            <a:r>
              <a:rPr lang="it-IT" dirty="0">
                <a:sym typeface="Wingdings" pitchFamily="2" charset="2"/>
              </a:rPr>
              <a:t> </a:t>
            </a:r>
            <a:r>
              <a:rPr lang="it-IT" b="1" dirty="0" err="1">
                <a:sym typeface="Wingdings" pitchFamily="2" charset="2"/>
              </a:rPr>
              <a:t>we</a:t>
            </a:r>
            <a:r>
              <a:rPr lang="it-IT" b="1" dirty="0">
                <a:sym typeface="Wingdings" pitchFamily="2" charset="2"/>
              </a:rPr>
              <a:t> </a:t>
            </a:r>
            <a:r>
              <a:rPr lang="it-IT" b="1" dirty="0" err="1">
                <a:sym typeface="Wingdings" pitchFamily="2" charset="2"/>
              </a:rPr>
              <a:t>ask</a:t>
            </a:r>
            <a:r>
              <a:rPr lang="it-IT" b="1" dirty="0">
                <a:sym typeface="Wingdings" pitchFamily="2" charset="2"/>
              </a:rPr>
              <a:t> </a:t>
            </a:r>
            <a:r>
              <a:rPr lang="it-IT" dirty="0">
                <a:sym typeface="Wingdings" pitchFamily="2" charset="2"/>
              </a:rPr>
              <a:t>2M€</a:t>
            </a:r>
          </a:p>
          <a:p>
            <a:r>
              <a:rPr lang="it-IT" dirty="0">
                <a:sym typeface="Wingdings" pitchFamily="2" charset="2"/>
              </a:rPr>
              <a:t>High </a:t>
            </a:r>
            <a:r>
              <a:rPr lang="it-IT" dirty="0" err="1">
                <a:sym typeface="Wingdings" pitchFamily="2" charset="2"/>
              </a:rPr>
              <a:t>resolution</a:t>
            </a:r>
            <a:r>
              <a:rPr lang="it-IT" dirty="0">
                <a:sym typeface="Wingdings" pitchFamily="2" charset="2"/>
              </a:rPr>
              <a:t> image</a:t>
            </a:r>
          </a:p>
          <a:p>
            <a:r>
              <a:rPr lang="it-IT" dirty="0" err="1">
                <a:sym typeface="Wingdings" pitchFamily="2" charset="2"/>
              </a:rPr>
              <a:t>Avoid</a:t>
            </a:r>
            <a:r>
              <a:rPr lang="it-IT" dirty="0">
                <a:sym typeface="Wingdings" pitchFamily="2" charset="2"/>
              </a:rPr>
              <a:t> </a:t>
            </a:r>
            <a:r>
              <a:rPr lang="it-IT" dirty="0" err="1">
                <a:sym typeface="Wingdings" pitchFamily="2" charset="2"/>
              </a:rPr>
              <a:t>old</a:t>
            </a:r>
            <a:r>
              <a:rPr lang="it-IT" dirty="0">
                <a:sym typeface="Wingdings" pitchFamily="2" charset="2"/>
              </a:rPr>
              <a:t>-style </a:t>
            </a:r>
            <a:r>
              <a:rPr lang="it-IT" dirty="0" err="1">
                <a:sym typeface="Wingdings" pitchFamily="2" charset="2"/>
              </a:rPr>
              <a:t>icons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6045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9256B7-D4D0-3B45-9F67-E73CFB8FE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 businessman, </a:t>
            </a:r>
            <a:r>
              <a:rPr lang="it-IT" dirty="0" err="1"/>
              <a:t>not</a:t>
            </a:r>
            <a:r>
              <a:rPr lang="it-IT" dirty="0"/>
              <a:t> a </a:t>
            </a:r>
            <a:r>
              <a:rPr lang="it-IT" dirty="0" err="1"/>
              <a:t>researcher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5C1ACE-C4C5-FD43-B9F7-9AC3FF6A0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2540" y="1789049"/>
            <a:ext cx="9267305" cy="4351338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dirty="0"/>
              <a:t>Let a layman to </a:t>
            </a:r>
            <a:r>
              <a:rPr lang="en-US" b="1" dirty="0"/>
              <a:t>understand </a:t>
            </a:r>
            <a:r>
              <a:rPr lang="en-US" dirty="0"/>
              <a:t>your proposition</a:t>
            </a:r>
            <a:endParaRPr lang="eu-E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 no science</a:t>
            </a:r>
            <a:r>
              <a:rPr lang="en-US" dirty="0"/>
              <a:t>: what, not why</a:t>
            </a:r>
            <a:endParaRPr lang="eu-E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no European </a:t>
            </a:r>
            <a:r>
              <a:rPr lang="en-US" b="1" dirty="0"/>
              <a:t>projects</a:t>
            </a:r>
            <a:r>
              <a:rPr lang="en-US" dirty="0"/>
              <a:t> jargon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Explain</a:t>
            </a:r>
            <a:r>
              <a:rPr lang="en-US" dirty="0"/>
              <a:t> the “exploitation/business” model and </a:t>
            </a:r>
            <a:r>
              <a:rPr lang="en-US" b="1" dirty="0"/>
              <a:t>exit</a:t>
            </a:r>
            <a:r>
              <a:rPr lang="en-US" dirty="0"/>
              <a:t> strategy</a:t>
            </a:r>
            <a:endParaRPr lang="eu-ES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en-US" b="1" dirty="0"/>
              <a:t> Convince</a:t>
            </a:r>
            <a:r>
              <a:rPr lang="en-US" dirty="0"/>
              <a:t> the audience that what is </a:t>
            </a:r>
            <a:r>
              <a:rPr lang="en-US" b="1" dirty="0"/>
              <a:t>offered</a:t>
            </a:r>
            <a:r>
              <a:rPr lang="en-US" dirty="0"/>
              <a:t> is what is </a:t>
            </a:r>
            <a:r>
              <a:rPr lang="en-US" b="1" dirty="0"/>
              <a:t>asked for</a:t>
            </a:r>
            <a:r>
              <a:rPr lang="en-US" dirty="0"/>
              <a:t>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/>
              <a:t>Adopt a business mindset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/>
              <a:t>Be ambitious (but realistic)</a:t>
            </a: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3072483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146D48-C917-1544-86B2-E62DDF53E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110" y="176768"/>
            <a:ext cx="9267305" cy="1325563"/>
          </a:xfrm>
        </p:spPr>
        <p:txBody>
          <a:bodyPr/>
          <a:lstStyle/>
          <a:p>
            <a:r>
              <a:rPr lang="it-IT" dirty="0" err="1"/>
              <a:t>Resources</a:t>
            </a:r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0C93891-2892-474C-95CC-ADB7F93A0955}"/>
              </a:ext>
            </a:extLst>
          </p:cNvPr>
          <p:cNvSpPr/>
          <p:nvPr/>
        </p:nvSpPr>
        <p:spPr>
          <a:xfrm>
            <a:off x="8287553" y="6311900"/>
            <a:ext cx="3687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Photo by </a:t>
            </a:r>
            <a:r>
              <a:rPr lang="it-IT" dirty="0">
                <a:hlinkClick r:id="rId2"/>
              </a:rPr>
              <a:t>Karim MANJRA</a:t>
            </a:r>
            <a:r>
              <a:rPr lang="it-IT" dirty="0"/>
              <a:t> on </a:t>
            </a:r>
            <a:r>
              <a:rPr lang="it-IT" dirty="0">
                <a:hlinkClick r:id="rId3"/>
              </a:rPr>
              <a:t>Unsplash</a:t>
            </a:r>
            <a:endParaRPr lang="it-IT" dirty="0"/>
          </a:p>
        </p:txBody>
      </p:sp>
      <p:pic>
        <p:nvPicPr>
          <p:cNvPr id="10" name="Immagine 9" descr="Immagine che contiene interni, diverso, tavolo, vario&#10;&#10;Descrizione generata automaticamente">
            <a:extLst>
              <a:ext uri="{FF2B5EF4-FFF2-40B4-BE49-F238E27FC236}">
                <a16:creationId xmlns:a16="http://schemas.microsoft.com/office/drawing/2014/main" id="{E343C7AA-9023-E24F-A390-AF645881B9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694" y="1340928"/>
            <a:ext cx="9479625" cy="485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667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E9AC0A-B3D8-4541-963B-4365C95A3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Useful</a:t>
            </a:r>
            <a:r>
              <a:rPr lang="it-IT" dirty="0"/>
              <a:t> </a:t>
            </a:r>
            <a:r>
              <a:rPr lang="it-IT" dirty="0" err="1"/>
              <a:t>resources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E2B009-C4E5-144B-8370-9A1401D7C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Best3minutes</a:t>
            </a:r>
            <a:endParaRPr lang="it-IT" dirty="0"/>
          </a:p>
          <a:p>
            <a:r>
              <a:rPr lang="it-IT" dirty="0">
                <a:hlinkClick r:id="rId3"/>
              </a:rPr>
              <a:t>Business Model </a:t>
            </a:r>
            <a:r>
              <a:rPr lang="it-IT" dirty="0" err="1">
                <a:hlinkClick r:id="rId3"/>
              </a:rPr>
              <a:t>Canvas</a:t>
            </a:r>
            <a:endParaRPr lang="it-IT" dirty="0"/>
          </a:p>
          <a:p>
            <a:r>
              <a:rPr lang="it-IT" dirty="0">
                <a:hlinkClick r:id="rId4"/>
              </a:rPr>
              <a:t>EIC </a:t>
            </a:r>
            <a:r>
              <a:rPr lang="it-IT" dirty="0" err="1">
                <a:hlinkClick r:id="rId4"/>
              </a:rPr>
              <a:t>pitch</a:t>
            </a:r>
            <a:r>
              <a:rPr lang="it-IT" dirty="0">
                <a:hlinkClick r:id="rId4"/>
              </a:rPr>
              <a:t> deck </a:t>
            </a:r>
            <a:r>
              <a:rPr lang="it-IT" dirty="0" err="1">
                <a:hlinkClick r:id="rId4"/>
              </a:rPr>
              <a:t>template</a:t>
            </a:r>
            <a:endParaRPr lang="it-IT" dirty="0"/>
          </a:p>
          <a:p>
            <a:r>
              <a:rPr lang="it-IT" dirty="0">
                <a:hlinkClick r:id="rId5"/>
              </a:rPr>
              <a:t>Access4SMEs_EIC SME-</a:t>
            </a:r>
            <a:r>
              <a:rPr lang="it-IT" dirty="0" err="1">
                <a:hlinkClick r:id="rId5"/>
              </a:rPr>
              <a:t>Instrument</a:t>
            </a:r>
            <a:r>
              <a:rPr lang="it-IT" dirty="0">
                <a:hlinkClick r:id="rId5"/>
              </a:rPr>
              <a:t> </a:t>
            </a:r>
            <a:r>
              <a:rPr lang="it-IT" dirty="0" err="1">
                <a:hlinkClick r:id="rId5"/>
              </a:rPr>
              <a:t>phase</a:t>
            </a:r>
            <a:r>
              <a:rPr lang="it-IT" dirty="0">
                <a:hlinkClick r:id="rId5"/>
              </a:rPr>
              <a:t> 2 </a:t>
            </a:r>
            <a:r>
              <a:rPr lang="it-IT" dirty="0" err="1">
                <a:hlinkClick r:id="rId5"/>
              </a:rPr>
              <a:t>pitch</a:t>
            </a:r>
            <a:endParaRPr lang="it-IT" dirty="0"/>
          </a:p>
          <a:p>
            <a:r>
              <a:rPr lang="it-IT" dirty="0" err="1"/>
              <a:t>Tonality</a:t>
            </a:r>
            <a:r>
              <a:rPr lang="it-IT" dirty="0"/>
              <a:t> and Body </a:t>
            </a:r>
            <a:r>
              <a:rPr lang="it-IT" dirty="0" err="1"/>
              <a:t>language</a:t>
            </a:r>
            <a:r>
              <a:rPr lang="it-IT" dirty="0"/>
              <a:t>: </a:t>
            </a:r>
            <a:r>
              <a:rPr lang="it-IT" dirty="0">
                <a:hlinkClick r:id="rId6"/>
              </a:rPr>
              <a:t>https://www.youtube.com/watch?v=vjj9qOxGCgk</a:t>
            </a:r>
            <a:endParaRPr lang="it-IT" dirty="0"/>
          </a:p>
          <a:p>
            <a:r>
              <a:rPr lang="it-IT" dirty="0">
                <a:hlinkClick r:id="rId7"/>
              </a:rPr>
              <a:t>Unsplash</a:t>
            </a:r>
            <a:r>
              <a:rPr lang="it-IT" dirty="0"/>
              <a:t>, </a:t>
            </a:r>
            <a:r>
              <a:rPr lang="it-IT" dirty="0">
                <a:hlinkClick r:id="rId8"/>
              </a:rPr>
              <a:t>Pexels</a:t>
            </a:r>
            <a:r>
              <a:rPr lang="it-IT" dirty="0"/>
              <a:t>, </a:t>
            </a:r>
            <a:r>
              <a:rPr lang="it-IT" dirty="0" err="1">
                <a:hlinkClick r:id="rId9"/>
              </a:rPr>
              <a:t>Pixabay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49262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0C20E0-9942-C247-95AD-A4120043B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IN-READY TOOL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B3AA09-FB3E-634B-BC59-5FDDC0AF3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308" y="2141537"/>
            <a:ext cx="10138256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In-Ready </a:t>
            </a:r>
            <a:r>
              <a:rPr lang="it-IT" dirty="0" err="1"/>
              <a:t>tool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help </a:t>
            </a:r>
            <a:r>
              <a:rPr lang="it-IT" dirty="0" err="1"/>
              <a:t>you</a:t>
            </a:r>
            <a:r>
              <a:rPr lang="it-IT" dirty="0"/>
              <a:t> to:</a:t>
            </a:r>
          </a:p>
          <a:p>
            <a:r>
              <a:rPr lang="it-IT" dirty="0"/>
              <a:t>design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own</a:t>
            </a:r>
            <a:r>
              <a:rPr lang="it-IT" dirty="0"/>
              <a:t> PITCH</a:t>
            </a:r>
          </a:p>
          <a:p>
            <a:r>
              <a:rPr lang="it-IT" dirty="0"/>
              <a:t>design an </a:t>
            </a:r>
            <a:r>
              <a:rPr lang="it-IT" dirty="0" err="1"/>
              <a:t>initial</a:t>
            </a:r>
            <a:r>
              <a:rPr lang="it-IT" dirty="0"/>
              <a:t> Business Plan</a:t>
            </a:r>
          </a:p>
          <a:p>
            <a:r>
              <a:rPr lang="it-IT" dirty="0" err="1"/>
              <a:t>understand</a:t>
            </a:r>
            <a:r>
              <a:rPr lang="it-IT" dirty="0"/>
              <a:t> </a:t>
            </a:r>
            <a:r>
              <a:rPr lang="it-IT" dirty="0" err="1"/>
              <a:t>which</a:t>
            </a:r>
            <a:r>
              <a:rPr lang="it-IT" dirty="0"/>
              <a:t> are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lacks</a:t>
            </a:r>
            <a:r>
              <a:rPr lang="it-IT" dirty="0"/>
              <a:t> to </a:t>
            </a:r>
            <a:r>
              <a:rPr lang="it-IT" dirty="0" err="1"/>
              <a:t>improve</a:t>
            </a:r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More information: </a:t>
            </a:r>
            <a:r>
              <a:rPr lang="it-IT" dirty="0">
                <a:hlinkClick r:id="rId2"/>
              </a:rPr>
              <a:t>https://cordis.europa.eu/project/id/824208/it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To benefit of In-Ready service: </a:t>
            </a:r>
            <a:r>
              <a:rPr lang="it-IT" dirty="0" err="1"/>
              <a:t>write</a:t>
            </a:r>
            <a:r>
              <a:rPr lang="it-IT" dirty="0"/>
              <a:t> to Alessia Rotolo (</a:t>
            </a:r>
            <a:r>
              <a:rPr lang="it-IT" dirty="0">
                <a:hlinkClick r:id="rId3"/>
              </a:rPr>
              <a:t>rotolo@apre.it</a:t>
            </a:r>
            <a:r>
              <a:rPr lang="it-IT" dirty="0"/>
              <a:t>)   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1D0C38-9F18-434F-9C00-AD2A10691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A839-8799-414B-AE90-F5BEEC2C5A70}" type="datetime1">
              <a:rPr lang="sl-SI" smtClean="0"/>
              <a:t>28.10.2020</a:t>
            </a:fld>
            <a:endParaRPr lang="sl-SI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E22E2CA-3ECC-4E4D-A10B-5BDEDD095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377A-F5B4-46F9-8B4E-A4938B486E44}" type="slidenum">
              <a:rPr lang="sl-SI" smtClean="0"/>
              <a:t>58</a:t>
            </a:fld>
            <a:endParaRPr lang="sl-SI"/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8DF2B0C3-C542-6647-917C-2E192A246347}"/>
              </a:ext>
            </a:extLst>
          </p:cNvPr>
          <p:cNvGrpSpPr/>
          <p:nvPr/>
        </p:nvGrpSpPr>
        <p:grpSpPr>
          <a:xfrm>
            <a:off x="6720146" y="0"/>
            <a:ext cx="5468240" cy="2724643"/>
            <a:chOff x="6720146" y="0"/>
            <a:chExt cx="5468240" cy="2724643"/>
          </a:xfrm>
        </p:grpSpPr>
        <p:pic>
          <p:nvPicPr>
            <p:cNvPr id="9" name="Immagine 8" descr="Immagine che contiene portatile, monitor, computer, schermo&#10;&#10;Descrizione generata automaticamente">
              <a:extLst>
                <a:ext uri="{FF2B5EF4-FFF2-40B4-BE49-F238E27FC236}">
                  <a16:creationId xmlns:a16="http://schemas.microsoft.com/office/drawing/2014/main" id="{81D4C41B-C951-F84F-BA0F-8418AC1AE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0146" y="0"/>
              <a:ext cx="5468240" cy="2724643"/>
            </a:xfrm>
            <a:prstGeom prst="rect">
              <a:avLst/>
            </a:prstGeom>
          </p:spPr>
        </p:pic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CE5129B7-2C39-4045-8A15-F299321F44D4}"/>
                </a:ext>
              </a:extLst>
            </p:cNvPr>
            <p:cNvSpPr/>
            <p:nvPr/>
          </p:nvSpPr>
          <p:spPr>
            <a:xfrm>
              <a:off x="8931058" y="195420"/>
              <a:ext cx="1791221" cy="169705"/>
            </a:xfrm>
            <a:prstGeom prst="rect">
              <a:avLst/>
            </a:prstGeom>
            <a:solidFill>
              <a:srgbClr val="161A31"/>
            </a:solidFill>
            <a:ln>
              <a:solidFill>
                <a:srgbClr val="161A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9959665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D8191C6A-F680-8447-A5A0-04D2FC72456B}"/>
              </a:ext>
            </a:extLst>
          </p:cNvPr>
          <p:cNvSpPr/>
          <p:nvPr/>
        </p:nvSpPr>
        <p:spPr>
          <a:xfrm>
            <a:off x="8325847" y="6311900"/>
            <a:ext cx="3562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/>
              <a:t>Photo by </a:t>
            </a:r>
            <a:r>
              <a:rPr lang="it-IT">
                <a:hlinkClick r:id="rId2"/>
              </a:rPr>
              <a:t>Drew Beamer</a:t>
            </a:r>
            <a:r>
              <a:rPr lang="it-IT"/>
              <a:t> on </a:t>
            </a:r>
            <a:r>
              <a:rPr lang="it-IT">
                <a:hlinkClick r:id="rId3"/>
              </a:rPr>
              <a:t>Unsplash</a:t>
            </a:r>
            <a:endParaRPr lang="it-IT" dirty="0"/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80046058-02A3-0A43-AD0F-7831807DCD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1106" y="582676"/>
            <a:ext cx="10044919" cy="536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35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0E95C9-3914-0C40-8B7B-DC0F6AF39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an Elevator Pitch?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551498-A7AA-6B43-99A3-F18A3152C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6494" y="1825625"/>
            <a:ext cx="9686406" cy="4351338"/>
          </a:xfrm>
        </p:spPr>
        <p:txBody>
          <a:bodyPr>
            <a:normAutofit fontScale="92500" lnSpcReduction="20000"/>
          </a:bodyPr>
          <a:lstStyle/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pPr marL="0" indent="0" algn="just">
              <a:buNone/>
            </a:pPr>
            <a:r>
              <a:rPr lang="it-IT" sz="3000" i="1" dirty="0"/>
              <a:t>A </a:t>
            </a:r>
            <a:r>
              <a:rPr lang="it-IT" sz="3000" b="1" i="1" dirty="0"/>
              <a:t>short</a:t>
            </a:r>
            <a:r>
              <a:rPr lang="it-IT" sz="3000" i="1" dirty="0"/>
              <a:t> </a:t>
            </a:r>
            <a:r>
              <a:rPr lang="it-IT" sz="3000" i="1" dirty="0" err="1"/>
              <a:t>but</a:t>
            </a:r>
            <a:r>
              <a:rPr lang="it-IT" sz="3000" i="1" dirty="0"/>
              <a:t> </a:t>
            </a:r>
            <a:r>
              <a:rPr lang="it-IT" sz="3000" b="1" i="1" dirty="0" err="1"/>
              <a:t>effective</a:t>
            </a:r>
            <a:r>
              <a:rPr lang="it-IT" sz="3000" i="1" dirty="0"/>
              <a:t> </a:t>
            </a:r>
            <a:r>
              <a:rPr lang="it-IT" sz="3000" b="1" i="1" dirty="0" err="1"/>
              <a:t>explanation</a:t>
            </a:r>
            <a:r>
              <a:rPr lang="it-IT" sz="3000" i="1" dirty="0"/>
              <a:t> </a:t>
            </a:r>
            <a:r>
              <a:rPr lang="it-IT" sz="3000" i="1" dirty="0" err="1"/>
              <a:t>that</a:t>
            </a:r>
            <a:r>
              <a:rPr lang="it-IT" sz="3000" i="1" dirty="0"/>
              <a:t> </a:t>
            </a:r>
            <a:r>
              <a:rPr lang="it-IT" sz="3000" i="1" dirty="0" err="1"/>
              <a:t>is</a:t>
            </a:r>
            <a:r>
              <a:rPr lang="it-IT" sz="3000" i="1" dirty="0"/>
              <a:t> </a:t>
            </a:r>
            <a:r>
              <a:rPr lang="it-IT" sz="3000" i="1" dirty="0" err="1"/>
              <a:t>intended</a:t>
            </a:r>
            <a:r>
              <a:rPr lang="it-IT" sz="3000" i="1" dirty="0"/>
              <a:t> to </a:t>
            </a:r>
            <a:r>
              <a:rPr lang="it-IT" sz="3000" b="1" i="1" dirty="0"/>
              <a:t>persuade</a:t>
            </a:r>
            <a:r>
              <a:rPr lang="it-IT" sz="3000" i="1" dirty="0"/>
              <a:t> </a:t>
            </a:r>
            <a:r>
              <a:rPr lang="it-IT" sz="3000" b="1" i="1" dirty="0" err="1"/>
              <a:t>someone</a:t>
            </a:r>
            <a:r>
              <a:rPr lang="it-IT" sz="3000" i="1" dirty="0"/>
              <a:t> to </a:t>
            </a:r>
            <a:r>
              <a:rPr lang="it-IT" sz="3000" i="1" dirty="0" err="1"/>
              <a:t>buy</a:t>
            </a:r>
            <a:r>
              <a:rPr lang="it-IT" sz="3000" i="1" dirty="0"/>
              <a:t> a </a:t>
            </a:r>
            <a:r>
              <a:rPr lang="it-IT" sz="3000" i="1" dirty="0" err="1"/>
              <a:t>product</a:t>
            </a:r>
            <a:r>
              <a:rPr lang="it-IT" sz="3000" i="1" dirty="0"/>
              <a:t> or </a:t>
            </a:r>
            <a:r>
              <a:rPr lang="it-IT" sz="3000" i="1" dirty="0" err="1"/>
              <a:t>accept</a:t>
            </a:r>
            <a:r>
              <a:rPr lang="it-IT" sz="3000" i="1" dirty="0"/>
              <a:t> an idea</a:t>
            </a:r>
          </a:p>
          <a:p>
            <a:endParaRPr lang="it-IT" b="1" dirty="0"/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pPr marL="0" indent="0">
              <a:buNone/>
            </a:pPr>
            <a:r>
              <a:rPr lang="it-IT" sz="1800" dirty="0">
                <a:hlinkClick r:id="rId2"/>
              </a:rPr>
              <a:t>https://dictionary.cambridge.org/it/dizionario/inglese/elevator-pitch</a:t>
            </a:r>
            <a:r>
              <a:rPr lang="it-IT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75829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CD603C-F2E2-5F4A-B84C-57F38BBF8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76699"/>
            <a:ext cx="10515600" cy="5098126"/>
          </a:xfrm>
        </p:spPr>
        <p:txBody>
          <a:bodyPr>
            <a:normAutofit/>
          </a:bodyPr>
          <a:lstStyle/>
          <a:p>
            <a:pPr algn="ctr"/>
            <a:r>
              <a:rPr lang="it-IT" sz="13800" b="1" dirty="0"/>
              <a:t>THANK YOU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835B089-6F10-4C41-B090-6892C11EF4BE}"/>
              </a:ext>
            </a:extLst>
          </p:cNvPr>
          <p:cNvSpPr txBox="1"/>
          <p:nvPr/>
        </p:nvSpPr>
        <p:spPr>
          <a:xfrm>
            <a:off x="5357214" y="3767053"/>
            <a:ext cx="246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Email: </a:t>
            </a:r>
            <a:r>
              <a:rPr lang="it-IT" sz="2000" dirty="0">
                <a:hlinkClick r:id="rId2"/>
              </a:rPr>
              <a:t>sabini@apre.it</a:t>
            </a:r>
            <a:r>
              <a:rPr lang="it-IT" sz="2000" dirty="0"/>
              <a:t> </a:t>
            </a:r>
          </a:p>
        </p:txBody>
      </p:sp>
      <p:pic>
        <p:nvPicPr>
          <p:cNvPr id="4" name="Immagine 3">
            <a:hlinkClick r:id="rId3"/>
            <a:extLst>
              <a:ext uri="{FF2B5EF4-FFF2-40B4-BE49-F238E27FC236}">
                <a16:creationId xmlns:a16="http://schemas.microsoft.com/office/drawing/2014/main" id="{D036925F-7F70-5B4B-B4C1-50F0B4D13D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9557" y="4335660"/>
            <a:ext cx="520860" cy="57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765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CD603C-F2E2-5F4A-B84C-57F38BBF8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76699"/>
            <a:ext cx="10515600" cy="5098126"/>
          </a:xfrm>
        </p:spPr>
        <p:txBody>
          <a:bodyPr>
            <a:normAutofit/>
          </a:bodyPr>
          <a:lstStyle/>
          <a:p>
            <a:pPr algn="ctr"/>
            <a:r>
              <a:rPr lang="it-IT" sz="13800" b="1" dirty="0"/>
              <a:t>THANK YOU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835B089-6F10-4C41-B090-6892C11EF4BE}"/>
              </a:ext>
            </a:extLst>
          </p:cNvPr>
          <p:cNvSpPr txBox="1"/>
          <p:nvPr/>
        </p:nvSpPr>
        <p:spPr>
          <a:xfrm>
            <a:off x="5357214" y="3767053"/>
            <a:ext cx="246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Email: </a:t>
            </a:r>
            <a:r>
              <a:rPr lang="it-IT" sz="2000" dirty="0">
                <a:hlinkClick r:id="rId2"/>
              </a:rPr>
              <a:t>sabini@apre.it</a:t>
            </a:r>
            <a:r>
              <a:rPr lang="it-IT" sz="2000" dirty="0"/>
              <a:t> </a:t>
            </a:r>
          </a:p>
        </p:txBody>
      </p:sp>
      <p:pic>
        <p:nvPicPr>
          <p:cNvPr id="4" name="Immagine 3">
            <a:hlinkClick r:id="rId3"/>
            <a:extLst>
              <a:ext uri="{FF2B5EF4-FFF2-40B4-BE49-F238E27FC236}">
                <a16:creationId xmlns:a16="http://schemas.microsoft.com/office/drawing/2014/main" id="{D036925F-7F70-5B4B-B4C1-50F0B4D13D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9557" y="4335660"/>
            <a:ext cx="520860" cy="570714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93F3F229-5E5B-BF4E-8F5B-8AF6EAF32E18}"/>
              </a:ext>
            </a:extLst>
          </p:cNvPr>
          <p:cNvSpPr txBox="1">
            <a:spLocks/>
          </p:cNvSpPr>
          <p:nvPr/>
        </p:nvSpPr>
        <p:spPr>
          <a:xfrm>
            <a:off x="1332187" y="3029935"/>
            <a:ext cx="10515600" cy="5098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/>
              <a:t>Just </a:t>
            </a:r>
            <a:r>
              <a:rPr lang="it-IT" sz="4000" b="1" dirty="0" err="1"/>
              <a:t>joking</a:t>
            </a:r>
            <a:r>
              <a:rPr lang="it-IT" sz="4000" b="1" dirty="0"/>
              <a:t>: </a:t>
            </a:r>
            <a:r>
              <a:rPr lang="it-IT" sz="4000" b="1" dirty="0" err="1"/>
              <a:t>any</a:t>
            </a:r>
            <a:r>
              <a:rPr lang="it-IT" sz="4000" b="1" dirty="0"/>
              <a:t> </a:t>
            </a:r>
            <a:r>
              <a:rPr lang="it-IT" sz="4000" b="1" dirty="0" err="1"/>
              <a:t>question</a:t>
            </a:r>
            <a:r>
              <a:rPr lang="it-IT" sz="4000" b="1" dirty="0"/>
              <a:t>?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6303990-AE8D-5E4E-A161-662370CDA56A}"/>
              </a:ext>
            </a:extLst>
          </p:cNvPr>
          <p:cNvSpPr/>
          <p:nvPr/>
        </p:nvSpPr>
        <p:spPr>
          <a:xfrm>
            <a:off x="9018010" y="5047193"/>
            <a:ext cx="28242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hlinkClick r:id="rId5"/>
              </a:rPr>
              <a:t>www.sli.do</a:t>
            </a:r>
            <a:endParaRPr lang="it-IT" sz="2800" dirty="0"/>
          </a:p>
          <a:p>
            <a:pPr algn="ctr"/>
            <a:r>
              <a:rPr lang="it-IT" sz="2800" dirty="0"/>
              <a:t>Code: #XXX</a:t>
            </a:r>
            <a:endParaRPr lang="en-US" sz="2800" dirty="0"/>
          </a:p>
        </p:txBody>
      </p:sp>
      <p:pic>
        <p:nvPicPr>
          <p:cNvPr id="7" name="Picture 12" descr="sli.do">
            <a:extLst>
              <a:ext uri="{FF2B5EF4-FFF2-40B4-BE49-F238E27FC236}">
                <a16:creationId xmlns:a16="http://schemas.microsoft.com/office/drawing/2014/main" id="{56A6D575-D4EF-BD45-BB2F-CD8FF0AA7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0348" y="3896519"/>
            <a:ext cx="3179546" cy="100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868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20AA5C-4F9A-404F-B72F-46B059AB0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651" y="0"/>
            <a:ext cx="10515600" cy="1325563"/>
          </a:xfrm>
        </p:spPr>
        <p:txBody>
          <a:bodyPr/>
          <a:lstStyle/>
          <a:p>
            <a:r>
              <a:rPr lang="it-IT" dirty="0" err="1"/>
              <a:t>Starting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</p:txBody>
      </p:sp>
      <p:pic>
        <p:nvPicPr>
          <p:cNvPr id="5" name="Immagine 4" descr="&#10;">
            <a:extLst>
              <a:ext uri="{FF2B5EF4-FFF2-40B4-BE49-F238E27FC236}">
                <a16:creationId xmlns:a16="http://schemas.microsoft.com/office/drawing/2014/main" id="{177F63F0-87EE-8A4E-86E2-42CB0CAF03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76" y="1353134"/>
            <a:ext cx="9205912" cy="5178326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147BCD7-FC7D-6D4D-B98D-3684D52F93A8}"/>
              </a:ext>
            </a:extLst>
          </p:cNvPr>
          <p:cNvSpPr/>
          <p:nvPr/>
        </p:nvSpPr>
        <p:spPr>
          <a:xfrm>
            <a:off x="8743171" y="6507163"/>
            <a:ext cx="3448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Photo by </a:t>
            </a:r>
            <a:r>
              <a:rPr lang="it-IT" dirty="0">
                <a:hlinkClick r:id="rId3"/>
              </a:rPr>
              <a:t>Jukan Tateisi</a:t>
            </a:r>
            <a:r>
              <a:rPr lang="it-IT" dirty="0"/>
              <a:t> on </a:t>
            </a:r>
            <a:r>
              <a:rPr lang="it-IT" dirty="0">
                <a:hlinkClick r:id="rId4"/>
              </a:rPr>
              <a:t>Unsplash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3712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w to Deliver the Perfect Pitch | Ye!">
            <a:extLst>
              <a:ext uri="{FF2B5EF4-FFF2-40B4-BE49-F238E27FC236}">
                <a16:creationId xmlns:a16="http://schemas.microsoft.com/office/drawing/2014/main" id="{FC7D4A2F-E3AA-3043-8786-0E24ACDD4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" y="177711"/>
            <a:ext cx="2945408" cy="179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B0615C56-B804-D64F-90B4-BF6A32FDD2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973" y="-400168"/>
            <a:ext cx="2503360" cy="3543300"/>
          </a:xfrm>
          <a:prstGeom prst="rect">
            <a:avLst/>
          </a:prstGeom>
        </p:spPr>
      </p:pic>
      <p:pic>
        <p:nvPicPr>
          <p:cNvPr id="8" name="Immagine 7" descr="Immagine che contiene screenshot, interni, uomo, monitor&#10;&#10;Descrizione generata automaticamente">
            <a:extLst>
              <a:ext uri="{FF2B5EF4-FFF2-40B4-BE49-F238E27FC236}">
                <a16:creationId xmlns:a16="http://schemas.microsoft.com/office/drawing/2014/main" id="{414535C6-D2F0-4649-90FB-C648713A96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482" y="3344576"/>
            <a:ext cx="3814763" cy="2123793"/>
          </a:xfrm>
          <a:prstGeom prst="rect">
            <a:avLst/>
          </a:prstGeom>
        </p:spPr>
      </p:pic>
      <p:pic>
        <p:nvPicPr>
          <p:cNvPr id="10" name="Immagine 9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AF14D065-0FFC-0D44-9E2E-4210CA04C33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863" y="1194244"/>
            <a:ext cx="4118911" cy="2293122"/>
          </a:xfrm>
          <a:prstGeom prst="rect">
            <a:avLst/>
          </a:prstGeom>
        </p:spPr>
      </p:pic>
      <p:pic>
        <p:nvPicPr>
          <p:cNvPr id="12" name="Immagine 11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4BAF7C9E-B88D-514F-9D9F-9DE305B488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8517" y="140413"/>
            <a:ext cx="3814764" cy="3574338"/>
          </a:xfrm>
          <a:prstGeom prst="rect">
            <a:avLst/>
          </a:prstGeom>
        </p:spPr>
      </p:pic>
      <p:pic>
        <p:nvPicPr>
          <p:cNvPr id="2050" name="Picture 2" descr="Business Model Canvas - Wikipedia">
            <a:extLst>
              <a:ext uri="{FF2B5EF4-FFF2-40B4-BE49-F238E27FC236}">
                <a16:creationId xmlns:a16="http://schemas.microsoft.com/office/drawing/2014/main" id="{2586A8DE-A44B-4947-B9C6-D485EA7D0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4280" y="3487366"/>
            <a:ext cx="3388072" cy="239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15" descr="Immagine che contiene persona, screenshot, uomo, persone&#10;&#10;Descrizione generata automaticamente">
            <a:extLst>
              <a:ext uri="{FF2B5EF4-FFF2-40B4-BE49-F238E27FC236}">
                <a16:creationId xmlns:a16="http://schemas.microsoft.com/office/drawing/2014/main" id="{AE2E02DB-0B65-C94A-99CD-47EC6CABA4A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6554" y="2157260"/>
            <a:ext cx="2430964" cy="3365269"/>
          </a:xfrm>
          <a:prstGeom prst="rect">
            <a:avLst/>
          </a:prstGeom>
        </p:spPr>
      </p:pic>
      <p:pic>
        <p:nvPicPr>
          <p:cNvPr id="14" name="Immagine 1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3C1F5F97-5682-B641-904C-AD5AA534329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755" y="4198784"/>
            <a:ext cx="3814764" cy="239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1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w to Deliver the Perfect Pitch | Ye!">
            <a:extLst>
              <a:ext uri="{FF2B5EF4-FFF2-40B4-BE49-F238E27FC236}">
                <a16:creationId xmlns:a16="http://schemas.microsoft.com/office/drawing/2014/main" id="{FC7D4A2F-E3AA-3043-8786-0E24ACDD4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" y="177711"/>
            <a:ext cx="2945408" cy="179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B0615C56-B804-D64F-90B4-BF6A32FDD2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973" y="-400168"/>
            <a:ext cx="2503360" cy="3543300"/>
          </a:xfrm>
          <a:prstGeom prst="rect">
            <a:avLst/>
          </a:prstGeom>
        </p:spPr>
      </p:pic>
      <p:pic>
        <p:nvPicPr>
          <p:cNvPr id="8" name="Immagine 7" descr="Immagine che contiene screenshot, interni, uomo, monitor&#10;&#10;Descrizione generata automaticamente">
            <a:extLst>
              <a:ext uri="{FF2B5EF4-FFF2-40B4-BE49-F238E27FC236}">
                <a16:creationId xmlns:a16="http://schemas.microsoft.com/office/drawing/2014/main" id="{414535C6-D2F0-4649-90FB-C648713A96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482" y="3344576"/>
            <a:ext cx="3814763" cy="2123793"/>
          </a:xfrm>
          <a:prstGeom prst="rect">
            <a:avLst/>
          </a:prstGeom>
        </p:spPr>
      </p:pic>
      <p:pic>
        <p:nvPicPr>
          <p:cNvPr id="10" name="Immagine 9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AF14D065-0FFC-0D44-9E2E-4210CA04C33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863" y="1194244"/>
            <a:ext cx="4118911" cy="2293122"/>
          </a:xfrm>
          <a:prstGeom prst="rect">
            <a:avLst/>
          </a:prstGeom>
        </p:spPr>
      </p:pic>
      <p:pic>
        <p:nvPicPr>
          <p:cNvPr id="12" name="Immagine 11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4BAF7C9E-B88D-514F-9D9F-9DE305B488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8517" y="140413"/>
            <a:ext cx="3814764" cy="3574338"/>
          </a:xfrm>
          <a:prstGeom prst="rect">
            <a:avLst/>
          </a:prstGeom>
        </p:spPr>
      </p:pic>
      <p:pic>
        <p:nvPicPr>
          <p:cNvPr id="2050" name="Picture 2" descr="Business Model Canvas - Wikipedia">
            <a:extLst>
              <a:ext uri="{FF2B5EF4-FFF2-40B4-BE49-F238E27FC236}">
                <a16:creationId xmlns:a16="http://schemas.microsoft.com/office/drawing/2014/main" id="{2586A8DE-A44B-4947-B9C6-D485EA7D0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4280" y="3487366"/>
            <a:ext cx="3388072" cy="239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15" descr="Immagine che contiene persona, screenshot, uomo, persone&#10;&#10;Descrizione generata automaticamente">
            <a:extLst>
              <a:ext uri="{FF2B5EF4-FFF2-40B4-BE49-F238E27FC236}">
                <a16:creationId xmlns:a16="http://schemas.microsoft.com/office/drawing/2014/main" id="{AE2E02DB-0B65-C94A-99CD-47EC6CABA4A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6554" y="2157260"/>
            <a:ext cx="2430964" cy="3365269"/>
          </a:xfrm>
          <a:prstGeom prst="rect">
            <a:avLst/>
          </a:prstGeom>
        </p:spPr>
      </p:pic>
      <p:pic>
        <p:nvPicPr>
          <p:cNvPr id="14" name="Immagine 1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3C1F5F97-5682-B641-904C-AD5AA534329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755" y="4198784"/>
            <a:ext cx="3814764" cy="2392609"/>
          </a:xfrm>
          <a:prstGeom prst="rect">
            <a:avLst/>
          </a:prstGeom>
        </p:spPr>
      </p:pic>
      <p:pic>
        <p:nvPicPr>
          <p:cNvPr id="3" name="Immagine 2" descr="Immagine che contiene acqua, blu, nuotando, cavalcando&#10;&#10;Descrizione generata automaticamente">
            <a:extLst>
              <a:ext uri="{FF2B5EF4-FFF2-40B4-BE49-F238E27FC236}">
                <a16:creationId xmlns:a16="http://schemas.microsoft.com/office/drawing/2014/main" id="{8B787706-F602-DB4D-BED9-C3FD38E3682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404" y="-622865"/>
            <a:ext cx="5480308" cy="8220462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761B3CD2-DCA3-A943-8969-87D163F10CB5}"/>
              </a:ext>
            </a:extLst>
          </p:cNvPr>
          <p:cNvSpPr/>
          <p:nvPr/>
        </p:nvSpPr>
        <p:spPr>
          <a:xfrm>
            <a:off x="4586099" y="6437306"/>
            <a:ext cx="3090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Photo by </a:t>
            </a:r>
            <a:r>
              <a:rPr lang="it-IT" dirty="0">
                <a:hlinkClick r:id="rId11"/>
              </a:rPr>
              <a:t>Raj Rana</a:t>
            </a:r>
            <a:r>
              <a:rPr lang="it-IT" dirty="0"/>
              <a:t> on </a:t>
            </a:r>
            <a:r>
              <a:rPr lang="it-IT" dirty="0">
                <a:hlinkClick r:id="rId12"/>
              </a:rPr>
              <a:t>Unsplash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8F72BFA-41DD-FF49-AF7D-5765B809B72E}"/>
              </a:ext>
            </a:extLst>
          </p:cNvPr>
          <p:cNvSpPr txBox="1"/>
          <p:nvPr/>
        </p:nvSpPr>
        <p:spPr>
          <a:xfrm>
            <a:off x="3738562" y="73243"/>
            <a:ext cx="47148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600" dirty="0">
                <a:solidFill>
                  <a:schemeClr val="bg1"/>
                </a:solidFill>
              </a:rPr>
              <a:t>Take a </a:t>
            </a:r>
            <a:r>
              <a:rPr lang="it-IT" sz="4600" dirty="0" err="1">
                <a:solidFill>
                  <a:schemeClr val="bg1"/>
                </a:solidFill>
              </a:rPr>
              <a:t>breath</a:t>
            </a:r>
            <a:r>
              <a:rPr lang="it-IT" sz="4600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6101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FB017CFC8BC5C4CAD71B81C02937A2C" ma:contentTypeVersion="12" ma:contentTypeDescription="Ustvari nov dokument." ma:contentTypeScope="" ma:versionID="ff8c54cefc2caa93eb773d280d652efc">
  <xsd:schema xmlns:xsd="http://www.w3.org/2001/XMLSchema" xmlns:xs="http://www.w3.org/2001/XMLSchema" xmlns:p="http://schemas.microsoft.com/office/2006/metadata/properties" xmlns:ns2="70bae2a1-b54a-4ba4-892b-93bfa26195f9" xmlns:ns3="3cd96cd9-0c77-44e8-b133-56f49bc078ea" targetNamespace="http://schemas.microsoft.com/office/2006/metadata/properties" ma:root="true" ma:fieldsID="26cbd8ba908944baa9788932de309cea" ns2:_="" ns3:_="">
    <xsd:import namespace="70bae2a1-b54a-4ba4-892b-93bfa26195f9"/>
    <xsd:import namespace="3cd96cd9-0c77-44e8-b133-56f49bc078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bae2a1-b54a-4ba4-892b-93bfa26195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d96cd9-0c77-44e8-b133-56f49bc078e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67F64A-BDAB-4CE6-8EFE-31C0D27F15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00D944-44EC-48DF-964C-3168E3664595}">
  <ds:schemaRefs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3cd96cd9-0c77-44e8-b133-56f49bc078ea"/>
    <ds:schemaRef ds:uri="70bae2a1-b54a-4ba4-892b-93bfa26195f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C229294-96D4-49C3-807D-58776BBC49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bae2a1-b54a-4ba4-892b-93bfa26195f9"/>
    <ds:schemaRef ds:uri="3cd96cd9-0c77-44e8-b133-56f49bc078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1205</TotalTime>
  <Words>2244</Words>
  <Application>Microsoft Office PowerPoint</Application>
  <PresentationFormat>Širokozaslonsko</PresentationFormat>
  <Paragraphs>365</Paragraphs>
  <Slides>61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61</vt:i4>
      </vt:variant>
    </vt:vector>
  </HeadingPairs>
  <TitlesOfParts>
    <vt:vector size="66" baseType="lpstr">
      <vt:lpstr>Arial</vt:lpstr>
      <vt:lpstr>Calibri</vt:lpstr>
      <vt:lpstr>Calibri Light</vt:lpstr>
      <vt:lpstr>Wingdings</vt:lpstr>
      <vt:lpstr>Officeova tema</vt:lpstr>
      <vt:lpstr>How to pitch</vt:lpstr>
      <vt:lpstr>PowerPointova predstavitev</vt:lpstr>
      <vt:lpstr>Farm2fork Hack – Overview</vt:lpstr>
      <vt:lpstr>Pitch Structure</vt:lpstr>
      <vt:lpstr>Evaluation criteria</vt:lpstr>
      <vt:lpstr>What is an Elevator Pitch?</vt:lpstr>
      <vt:lpstr>Starting point</vt:lpstr>
      <vt:lpstr>PowerPointova predstavitev</vt:lpstr>
      <vt:lpstr>PowerPointova predstavitev</vt:lpstr>
      <vt:lpstr>Step by step</vt:lpstr>
      <vt:lpstr>Before to start… know yourself!</vt:lpstr>
      <vt:lpstr>Preparation phase</vt:lpstr>
      <vt:lpstr>Know your audience</vt:lpstr>
      <vt:lpstr>Evaluators (e.g. EIC accelerator, prizes, …)</vt:lpstr>
      <vt:lpstr>Seed capital fund – early stage investors</vt:lpstr>
      <vt:lpstr>Business Angels - Informal investors</vt:lpstr>
      <vt:lpstr>Venture Capitalists – Investors</vt:lpstr>
      <vt:lpstr>(Private) later-stage investors </vt:lpstr>
      <vt:lpstr>Your objectives</vt:lpstr>
      <vt:lpstr>Different perspectives, needs, attitude, …</vt:lpstr>
      <vt:lpstr>Brainstorm your idea</vt:lpstr>
      <vt:lpstr>Define your idea</vt:lpstr>
      <vt:lpstr>Define your idea</vt:lpstr>
      <vt:lpstr>Explain your ideas</vt:lpstr>
      <vt:lpstr>A story line for your pitch</vt:lpstr>
      <vt:lpstr>Your first 30 seconds</vt:lpstr>
      <vt:lpstr>Present the problem</vt:lpstr>
      <vt:lpstr>Your product/solution</vt:lpstr>
      <vt:lpstr>Product demo</vt:lpstr>
      <vt:lpstr>Unique selling point</vt:lpstr>
      <vt:lpstr>PowerPointova predstavitev</vt:lpstr>
      <vt:lpstr>Customer traction</vt:lpstr>
      <vt:lpstr>Business Model</vt:lpstr>
      <vt:lpstr>Investment</vt:lpstr>
      <vt:lpstr>Team</vt:lpstr>
      <vt:lpstr>PowerPointova predstavitev</vt:lpstr>
      <vt:lpstr>Call to action – closing sentence</vt:lpstr>
      <vt:lpstr>THANK YOU!</vt:lpstr>
      <vt:lpstr>Facing the audience – How to act</vt:lpstr>
      <vt:lpstr>A fictional character</vt:lpstr>
      <vt:lpstr>A fictional character</vt:lpstr>
      <vt:lpstr>Your performance</vt:lpstr>
      <vt:lpstr>4 seconds rule</vt:lpstr>
      <vt:lpstr>Body language</vt:lpstr>
      <vt:lpstr>Graphic Design and text</vt:lpstr>
      <vt:lpstr>Your pitch deck</vt:lpstr>
      <vt:lpstr>The text</vt:lpstr>
      <vt:lpstr>Practice</vt:lpstr>
      <vt:lpstr>Good practices and common mistakes</vt:lpstr>
      <vt:lpstr>Why YOU</vt:lpstr>
      <vt:lpstr>About your business</vt:lpstr>
      <vt:lpstr>Reasons for not believing you:</vt:lpstr>
      <vt:lpstr>A good performance</vt:lpstr>
      <vt:lpstr>Language &amp; Text</vt:lpstr>
      <vt:lpstr>A businessman, not a researcher</vt:lpstr>
      <vt:lpstr>Resources</vt:lpstr>
      <vt:lpstr>Useful resources</vt:lpstr>
      <vt:lpstr>IN-READY TOOL</vt:lpstr>
      <vt:lpstr>PowerPointova predstavitev</vt:lpstr>
      <vt:lpstr>THANK YOU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Matteo Sabini</dc:creator>
  <cp:lastModifiedBy>Aleksandra Kocet [ITC]</cp:lastModifiedBy>
  <cp:revision>89</cp:revision>
  <dcterms:created xsi:type="dcterms:W3CDTF">2020-09-22T19:46:53Z</dcterms:created>
  <dcterms:modified xsi:type="dcterms:W3CDTF">2020-10-28T19:40:38Z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0x010100FFB017CFC8BC5C4CAD71B81C02937A2C</vt:lpwstr>
  </property>
</Properties>
</file>