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  <p:sldMasterId id="2147483662" r:id="rId6"/>
  </p:sldMasterIdLst>
  <p:notesMasterIdLst>
    <p:notesMasterId r:id="rId42"/>
  </p:notesMasterIdLst>
  <p:handoutMasterIdLst>
    <p:handoutMasterId r:id="rId43"/>
  </p:handoutMasterIdLst>
  <p:sldIdLst>
    <p:sldId id="260" r:id="rId7"/>
    <p:sldId id="256" r:id="rId8"/>
    <p:sldId id="257" r:id="rId9"/>
    <p:sldId id="265" r:id="rId10"/>
    <p:sldId id="266" r:id="rId11"/>
    <p:sldId id="270" r:id="rId12"/>
    <p:sldId id="271" r:id="rId13"/>
    <p:sldId id="272" r:id="rId14"/>
    <p:sldId id="295" r:id="rId15"/>
    <p:sldId id="274" r:id="rId16"/>
    <p:sldId id="275" r:id="rId17"/>
    <p:sldId id="273" r:id="rId18"/>
    <p:sldId id="282" r:id="rId19"/>
    <p:sldId id="285" r:id="rId20"/>
    <p:sldId id="281" r:id="rId21"/>
    <p:sldId id="286" r:id="rId22"/>
    <p:sldId id="297" r:id="rId23"/>
    <p:sldId id="302" r:id="rId24"/>
    <p:sldId id="299" r:id="rId25"/>
    <p:sldId id="300" r:id="rId26"/>
    <p:sldId id="303" r:id="rId27"/>
    <p:sldId id="305" r:id="rId28"/>
    <p:sldId id="301" r:id="rId29"/>
    <p:sldId id="298" r:id="rId30"/>
    <p:sldId id="278" r:id="rId31"/>
    <p:sldId id="284" r:id="rId32"/>
    <p:sldId id="283" r:id="rId33"/>
    <p:sldId id="287" r:id="rId34"/>
    <p:sldId id="288" r:id="rId35"/>
    <p:sldId id="290" r:id="rId36"/>
    <p:sldId id="289" r:id="rId37"/>
    <p:sldId id="291" r:id="rId38"/>
    <p:sldId id="280" r:id="rId39"/>
    <p:sldId id="279" r:id="rId40"/>
    <p:sldId id="259" r:id="rId4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5B7"/>
    <a:srgbClr val="C58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235" autoAdjust="0"/>
  </p:normalViewPr>
  <p:slideViewPr>
    <p:cSldViewPr snapToGrid="0">
      <p:cViewPr varScale="1">
        <p:scale>
          <a:sx n="54" d="100"/>
          <a:sy n="54" d="100"/>
        </p:scale>
        <p:origin x="11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Kocet [ITC]" userId="8defb94a-3f62-45ff-92d9-940da0ec613d" providerId="ADAL" clId="{34B5E673-8BCA-4580-AEA4-6F3D757D8C9B}"/>
    <pc:docChg chg="delSld delMainMaster">
      <pc:chgData name="Aleksandra Kocet [ITC]" userId="8defb94a-3f62-45ff-92d9-940da0ec613d" providerId="ADAL" clId="{34B5E673-8BCA-4580-AEA4-6F3D757D8C9B}" dt="2020-10-28T19:39:03.864" v="4" actId="2696"/>
      <pc:docMkLst>
        <pc:docMk/>
      </pc:docMkLst>
      <pc:sldChg chg="del">
        <pc:chgData name="Aleksandra Kocet [ITC]" userId="8defb94a-3f62-45ff-92d9-940da0ec613d" providerId="ADAL" clId="{34B5E673-8BCA-4580-AEA4-6F3D757D8C9B}" dt="2020-10-28T19:38:25.639" v="0" actId="2696"/>
        <pc:sldMkLst>
          <pc:docMk/>
          <pc:sldMk cId="2268618811" sldId="292"/>
        </pc:sldMkLst>
      </pc:sldChg>
      <pc:sldChg chg="del">
        <pc:chgData name="Aleksandra Kocet [ITC]" userId="8defb94a-3f62-45ff-92d9-940da0ec613d" providerId="ADAL" clId="{34B5E673-8BCA-4580-AEA4-6F3D757D8C9B}" dt="2020-10-28T19:38:32.535" v="1" actId="2696"/>
        <pc:sldMkLst>
          <pc:docMk/>
          <pc:sldMk cId="2655613280" sldId="293"/>
        </pc:sldMkLst>
      </pc:sldChg>
      <pc:sldChg chg="del">
        <pc:chgData name="Aleksandra Kocet [ITC]" userId="8defb94a-3f62-45ff-92d9-940da0ec613d" providerId="ADAL" clId="{34B5E673-8BCA-4580-AEA4-6F3D757D8C9B}" dt="2020-10-28T19:38:40.600" v="2" actId="2696"/>
        <pc:sldMkLst>
          <pc:docMk/>
          <pc:sldMk cId="2814798963" sldId="294"/>
        </pc:sldMkLst>
      </pc:sldChg>
      <pc:sldChg chg="del">
        <pc:chgData name="Aleksandra Kocet [ITC]" userId="8defb94a-3f62-45ff-92d9-940da0ec613d" providerId="ADAL" clId="{34B5E673-8BCA-4580-AEA4-6F3D757D8C9B}" dt="2020-10-28T19:39:03.864" v="4" actId="2696"/>
        <pc:sldMkLst>
          <pc:docMk/>
          <pc:sldMk cId="1227943432" sldId="296"/>
        </pc:sldMkLst>
      </pc:sldChg>
      <pc:sldChg chg="del">
        <pc:chgData name="Aleksandra Kocet [ITC]" userId="8defb94a-3f62-45ff-92d9-940da0ec613d" providerId="ADAL" clId="{34B5E673-8BCA-4580-AEA4-6F3D757D8C9B}" dt="2020-10-28T19:38:53.741" v="3" actId="2696"/>
        <pc:sldMkLst>
          <pc:docMk/>
          <pc:sldMk cId="3865647545" sldId="304"/>
        </pc:sldMkLst>
      </pc:sldChg>
      <pc:sldMasterChg chg="del delSldLayout">
        <pc:chgData name="Aleksandra Kocet [ITC]" userId="8defb94a-3f62-45ff-92d9-940da0ec613d" providerId="ADAL" clId="{34B5E673-8BCA-4580-AEA4-6F3D757D8C9B}" dt="2020-10-28T19:38:40.600" v="2" actId="2696"/>
        <pc:sldMasterMkLst>
          <pc:docMk/>
          <pc:sldMasterMk cId="4168496579" sldId="2147483675"/>
        </pc:sldMasterMkLst>
        <pc:sldLayoutChg chg="del">
          <pc:chgData name="Aleksandra Kocet [ITC]" userId="8defb94a-3f62-45ff-92d9-940da0ec613d" providerId="ADAL" clId="{34B5E673-8BCA-4580-AEA4-6F3D757D8C9B}" dt="2020-10-28T19:38:40.600" v="2" actId="2696"/>
          <pc:sldLayoutMkLst>
            <pc:docMk/>
            <pc:sldMasterMk cId="4168496579" sldId="2147483675"/>
            <pc:sldLayoutMk cId="1496093057" sldId="2147483676"/>
          </pc:sldLayoutMkLst>
        </pc:sldLayoutChg>
        <pc:sldLayoutChg chg="del">
          <pc:chgData name="Aleksandra Kocet [ITC]" userId="8defb94a-3f62-45ff-92d9-940da0ec613d" providerId="ADAL" clId="{34B5E673-8BCA-4580-AEA4-6F3D757D8C9B}" dt="2020-10-28T19:38:40.600" v="2" actId="2696"/>
          <pc:sldLayoutMkLst>
            <pc:docMk/>
            <pc:sldMasterMk cId="4168496579" sldId="2147483675"/>
            <pc:sldLayoutMk cId="153465170" sldId="2147483677"/>
          </pc:sldLayoutMkLst>
        </pc:sldLayoutChg>
        <pc:sldLayoutChg chg="del">
          <pc:chgData name="Aleksandra Kocet [ITC]" userId="8defb94a-3f62-45ff-92d9-940da0ec613d" providerId="ADAL" clId="{34B5E673-8BCA-4580-AEA4-6F3D757D8C9B}" dt="2020-10-28T19:38:40.600" v="2" actId="2696"/>
          <pc:sldLayoutMkLst>
            <pc:docMk/>
            <pc:sldMasterMk cId="4168496579" sldId="2147483675"/>
            <pc:sldLayoutMk cId="3265153243" sldId="2147483678"/>
          </pc:sldLayoutMkLst>
        </pc:sldLayoutChg>
        <pc:sldLayoutChg chg="del">
          <pc:chgData name="Aleksandra Kocet [ITC]" userId="8defb94a-3f62-45ff-92d9-940da0ec613d" providerId="ADAL" clId="{34B5E673-8BCA-4580-AEA4-6F3D757D8C9B}" dt="2020-10-28T19:38:40.600" v="2" actId="2696"/>
          <pc:sldLayoutMkLst>
            <pc:docMk/>
            <pc:sldMasterMk cId="4168496579" sldId="2147483675"/>
            <pc:sldLayoutMk cId="4051869058" sldId="214748367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4BA19EF8-BF2E-4ECD-A145-B7E5FFE89E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BA46098-E382-4C68-B108-49FFF72CA0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A1CC6-4B5F-4327-94E3-974B492BAB44}" type="datetimeFigureOut">
              <a:rPr lang="sl-SI" smtClean="0"/>
              <a:t>28.10.2020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29101C0-3454-4971-9D3E-32832822ED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7E3EDF4-D0AA-4E1A-BB16-9EC128C91E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ADA-95BF-4234-8B06-3C57562333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063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3F643-6EA0-4790-B429-7793CF08D161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6D354-C191-4D5F-A864-81DFA66CB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5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10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 the efficient use of resources by moving to a clean, circular economy</a:t>
            </a:r>
          </a:p>
          <a:p>
            <a:r>
              <a:rPr lang="en-US" dirty="0"/>
              <a:t>restore biodiversity and cut pollution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56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 the efficient use of resources by moving to a clean, circular economy</a:t>
            </a:r>
          </a:p>
          <a:p>
            <a:r>
              <a:rPr lang="en-US" dirty="0"/>
              <a:t>restore biodiversity and cut pollution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6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 the efficient use of resources by moving to a clean, circular economy</a:t>
            </a:r>
          </a:p>
          <a:p>
            <a:r>
              <a:rPr lang="en-US" dirty="0"/>
              <a:t>restore biodiversity and cut pollution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00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 the efficient use of resources by moving to a clean, circular economy</a:t>
            </a:r>
          </a:p>
          <a:p>
            <a:r>
              <a:rPr lang="en-US" dirty="0"/>
              <a:t>restore biodiversity and cut pollution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6D354-C191-4D5F-A864-81DFA66CB9C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59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7F6F0A-FA0D-48BA-B8BE-C6C842B3C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8182" y="1197812"/>
            <a:ext cx="885651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619442-73EE-433B-B5FE-AFB280B55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8182" y="3626977"/>
            <a:ext cx="885651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58C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Kliknite, če želite urediti slog podnaslova matrice</a:t>
            </a:r>
          </a:p>
        </p:txBody>
      </p: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19C416A4-26F3-4F8F-AA79-AC1E805D97F8}"/>
              </a:ext>
            </a:extLst>
          </p:cNvPr>
          <p:cNvCxnSpPr/>
          <p:nvPr userDrawn="1"/>
        </p:nvCxnSpPr>
        <p:spPr>
          <a:xfrm>
            <a:off x="1762124" y="0"/>
            <a:ext cx="0" cy="685800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Označba mesta datuma 3">
            <a:extLst>
              <a:ext uri="{FF2B5EF4-FFF2-40B4-BE49-F238E27FC236}">
                <a16:creationId xmlns:a16="http://schemas.microsoft.com/office/drawing/2014/main" id="{49188802-E213-4507-839B-5B218C05B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6361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395B7"/>
                </a:solidFill>
              </a:defRPr>
            </a:lvl1pPr>
          </a:lstStyle>
          <a:p>
            <a:fld id="{840636AB-067D-4977-BCB3-3195479ABF6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23" name="Označba mesta številke diapozitiva 5">
            <a:extLst>
              <a:ext uri="{FF2B5EF4-FFF2-40B4-BE49-F238E27FC236}">
                <a16:creationId xmlns:a16="http://schemas.microsoft.com/office/drawing/2014/main" id="{F0350C63-D15F-43F9-BD89-4974BF89F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7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5B7"/>
                </a:solidFill>
              </a:defRPr>
            </a:lvl1pPr>
          </a:lstStyle>
          <a:p>
            <a:fld id="{D1C8377A-F5B4-46F9-8B4E-A4938B486E4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933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:\Birmingham\MSU\Creative Services\DG EAC Framework jobs\EIT\2014 EIT re-brand\Brand elements examples\Mock-ups\Examples\Powerpoint Template\Old\Graphic_element.png">
            <a:extLst>
              <a:ext uri="{FF2B5EF4-FFF2-40B4-BE49-F238E27FC236}">
                <a16:creationId xmlns:a16="http://schemas.microsoft.com/office/drawing/2014/main" id="{43F429B5-AD29-4F12-8DC4-F549CDAEB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8" r="38725"/>
          <a:stretch>
            <a:fillRect/>
          </a:stretch>
        </p:blipFill>
        <p:spPr bwMode="auto">
          <a:xfrm>
            <a:off x="9601200" y="0"/>
            <a:ext cx="2590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8" descr="Health.png">
            <a:extLst>
              <a:ext uri="{FF2B5EF4-FFF2-40B4-BE49-F238E27FC236}">
                <a16:creationId xmlns:a16="http://schemas.microsoft.com/office/drawing/2014/main" id="{7A4CA788-C188-4C29-96F1-18D3C8E1D2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23393" y="541719"/>
            <a:ext cx="8359672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23394" y="1196976"/>
            <a:ext cx="8328541" cy="4176713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indent="-180000">
              <a:lnSpc>
                <a:spcPct val="113000"/>
              </a:lnSpc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/>
            </a:lvl4pPr>
            <a:lvl5pPr marL="1828800" indent="0">
              <a:buNone/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85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Birmingham\MSU\Creative Services\DG EAC Framework jobs\EIT\2014 EIT re-brand\Brand elements examples\Mock-ups\Examples\Powerpoint Template\Old\Graphic_element.png">
            <a:extLst>
              <a:ext uri="{FF2B5EF4-FFF2-40B4-BE49-F238E27FC236}">
                <a16:creationId xmlns:a16="http://schemas.microsoft.com/office/drawing/2014/main" id="{3BA10F1D-BD89-4BC1-820E-0FFD01FAA7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-9718" r="28407" b="58620"/>
          <a:stretch>
            <a:fillRect/>
          </a:stretch>
        </p:blipFill>
        <p:spPr bwMode="auto">
          <a:xfrm>
            <a:off x="9336618" y="5335588"/>
            <a:ext cx="2855383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6" descr="Health.png">
            <a:extLst>
              <a:ext uri="{FF2B5EF4-FFF2-40B4-BE49-F238E27FC236}">
                <a16:creationId xmlns:a16="http://schemas.microsoft.com/office/drawing/2014/main" id="{351FA3DE-CF3F-40AB-9F03-D9A3FD2AC1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8112225" y="1196752"/>
            <a:ext cx="3456384" cy="4176464"/>
          </a:xfrm>
          <a:prstGeom prst="round2DiagRect">
            <a:avLst>
              <a:gd name="adj1" fmla="val 12259"/>
              <a:gd name="adj2" fmla="val 0"/>
            </a:avLst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23394" y="541719"/>
            <a:ext cx="7104789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3394" y="1196976"/>
            <a:ext cx="7104789" cy="4176713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marL="1143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275307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Birmingham\MSU\Creative Services\DG EAC Framework jobs\EIT\2014 EIT re-brand\Brand elements examples\Mock-ups\Examples\Powerpoint Template\Old\Graphic_element.png">
            <a:extLst>
              <a:ext uri="{FF2B5EF4-FFF2-40B4-BE49-F238E27FC236}">
                <a16:creationId xmlns:a16="http://schemas.microsoft.com/office/drawing/2014/main" id="{664CBF0F-4857-40ED-8781-C06E62834D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3474" r="-26312"/>
          <a:stretch>
            <a:fillRect/>
          </a:stretch>
        </p:blipFill>
        <p:spPr bwMode="auto">
          <a:xfrm>
            <a:off x="8591552" y="1"/>
            <a:ext cx="4032249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2" descr="Health.png">
            <a:extLst>
              <a:ext uri="{FF2B5EF4-FFF2-40B4-BE49-F238E27FC236}">
                <a16:creationId xmlns:a16="http://schemas.microsoft.com/office/drawing/2014/main" id="{3CF4EF34-7CA1-4BE7-AF09-30B67693A7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4463819" y="1196752"/>
            <a:ext cx="3360373" cy="4176465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9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8208236" y="1196752"/>
            <a:ext cx="3360373" cy="4176465"/>
          </a:xfrm>
          <a:prstGeom prst="round2DiagRect">
            <a:avLst>
              <a:gd name="adj1" fmla="val 0"/>
              <a:gd name="adj2" fmla="val 18487"/>
            </a:avLst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23394" y="541719"/>
            <a:ext cx="3456383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23394" y="1196976"/>
            <a:ext cx="3456383" cy="4176713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4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marL="1143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 baseline="0"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572746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1391479" y="1340643"/>
            <a:ext cx="3360373" cy="4464621"/>
          </a:xfrm>
          <a:prstGeom prst="round2DiagRect">
            <a:avLst/>
          </a:prstGeom>
          <a:solidFill>
            <a:schemeClr val="bg1"/>
          </a:solidFill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-180000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 defTabSz="324000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indent="-180000" defTabSz="324000">
              <a:lnSpc>
                <a:spcPct val="113000"/>
              </a:lnSpc>
              <a:spcBef>
                <a:spcPts val="0"/>
              </a:spcBef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1730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5" descr="Health.png">
            <a:extLst>
              <a:ext uri="{FF2B5EF4-FFF2-40B4-BE49-F238E27FC236}">
                <a16:creationId xmlns:a16="http://schemas.microsoft.com/office/drawing/2014/main" id="{56168BC4-89ED-47D6-B0EF-5E01319A4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45280" y="476672"/>
            <a:ext cx="10923328" cy="1584176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23392" y="2276872"/>
            <a:ext cx="10945216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3393" y="2924944"/>
            <a:ext cx="10945215" cy="2448744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4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648000" indent="-180000">
              <a:lnSpc>
                <a:spcPct val="113000"/>
              </a:lnSpc>
              <a:buClr>
                <a:schemeClr val="tx2"/>
              </a:buClr>
              <a:defRPr sz="2000"/>
            </a:lvl3pPr>
            <a:lvl4pPr marL="11448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/>
            </a:lvl4pPr>
            <a:lvl5pPr marL="1602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05585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9" descr="Health.png">
            <a:extLst>
              <a:ext uri="{FF2B5EF4-FFF2-40B4-BE49-F238E27FC236}">
                <a16:creationId xmlns:a16="http://schemas.microsoft.com/office/drawing/2014/main" id="{6B91A531-7DB0-4146-95DE-57061F0BC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63263" y="1196628"/>
            <a:ext cx="2016224" cy="2376265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7056968" y="3788892"/>
            <a:ext cx="4511641" cy="1584325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9552384" y="1196603"/>
            <a:ext cx="2016224" cy="2376265"/>
          </a:xfrm>
          <a:prstGeom prst="round2DiagRect">
            <a:avLst>
              <a:gd name="adj1" fmla="val 0"/>
              <a:gd name="adj2" fmla="val 18487"/>
            </a:avLst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23394" y="541719"/>
            <a:ext cx="6048671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23394" y="1196976"/>
            <a:ext cx="6048671" cy="4176713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marL="11448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3pPr>
            <a:lvl4pPr marL="1602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08164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 descr="Health.png">
            <a:extLst>
              <a:ext uri="{FF2B5EF4-FFF2-40B4-BE49-F238E27FC236}">
                <a16:creationId xmlns:a16="http://schemas.microsoft.com/office/drawing/2014/main" id="{19EBE7B2-340A-4155-886F-ACA17EE50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23394" y="541719"/>
            <a:ext cx="6048671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23392" y="3791021"/>
            <a:ext cx="10945216" cy="1584176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23394" y="1196976"/>
            <a:ext cx="6048671" cy="2376041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indent="-180000">
              <a:lnSpc>
                <a:spcPct val="113000"/>
              </a:lnSpc>
              <a:buClr>
                <a:schemeClr val="tx2"/>
              </a:buClr>
              <a:defRPr sz="2000"/>
            </a:lvl3pPr>
            <a:lvl4pPr marL="1602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6960096" y="1196752"/>
            <a:ext cx="4586624" cy="2376264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009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" descr="Health.png">
            <a:extLst>
              <a:ext uri="{FF2B5EF4-FFF2-40B4-BE49-F238E27FC236}">
                <a16:creationId xmlns:a16="http://schemas.microsoft.com/office/drawing/2014/main" id="{4698CDC1-4986-4A53-9EF0-729A45BD0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23394" y="541719"/>
            <a:ext cx="6048671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23392" y="3791021"/>
            <a:ext cx="6048672" cy="1584176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23394" y="1196976"/>
            <a:ext cx="6048671" cy="2376041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indent="-180000">
              <a:lnSpc>
                <a:spcPct val="113000"/>
              </a:lnSpc>
              <a:buClr>
                <a:schemeClr val="tx2"/>
              </a:buClr>
              <a:defRPr sz="2000"/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6960096" y="1196752"/>
            <a:ext cx="4586624" cy="2376264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10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6960096" y="3789040"/>
            <a:ext cx="4608512" cy="1584176"/>
          </a:xfrm>
          <a:prstGeom prst="round2DiagRect">
            <a:avLst>
              <a:gd name="adj1" fmla="val 0"/>
              <a:gd name="adj2" fmla="val 20857"/>
            </a:avLst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4964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0" descr="Health.png">
            <a:extLst>
              <a:ext uri="{FF2B5EF4-FFF2-40B4-BE49-F238E27FC236}">
                <a16:creationId xmlns:a16="http://schemas.microsoft.com/office/drawing/2014/main" id="{2F6EADD3-5783-42CA-A914-715A075C0E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7056968" y="3429000"/>
            <a:ext cx="4511641" cy="1944216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056108" y="1196752"/>
            <a:ext cx="4511641" cy="1950720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23394" y="541719"/>
            <a:ext cx="6048671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23394" y="1196976"/>
            <a:ext cx="6048671" cy="4176713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marL="1143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21156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6C4E7124-8548-4D03-83EE-6250FBEFF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EC312-CD84-45A8-94BA-74A6040D37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127375"/>
            <a:ext cx="121920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GB" sz="1800" dirty="0" err="1">
                <a:solidFill>
                  <a:srgbClr val="004494"/>
                </a:solidFill>
                <a:latin typeface="Calibri" charset="0"/>
              </a:rPr>
              <a:t>eit-health.eu</a:t>
            </a:r>
            <a:endParaRPr lang="en-GB" sz="1800" dirty="0">
              <a:solidFill>
                <a:srgbClr val="004494"/>
              </a:solidFill>
              <a:latin typeface="Calibri" charset="0"/>
            </a:endParaRPr>
          </a:p>
        </p:txBody>
      </p:sp>
      <p:pic>
        <p:nvPicPr>
          <p:cNvPr id="6" name="Bild 6" descr="Health.png">
            <a:extLst>
              <a:ext uri="{FF2B5EF4-FFF2-40B4-BE49-F238E27FC236}">
                <a16:creationId xmlns:a16="http://schemas.microsoft.com/office/drawing/2014/main" id="{1038D6F2-9551-4EDC-9CC5-98739D8F87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85" y="2297114"/>
            <a:ext cx="219498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ung 9">
            <a:extLst>
              <a:ext uri="{FF2B5EF4-FFF2-40B4-BE49-F238E27FC236}">
                <a16:creationId xmlns:a16="http://schemas.microsoft.com/office/drawing/2014/main" id="{47ABAC83-23D3-4115-9B62-29317BD33E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817534" y="4437063"/>
            <a:ext cx="2976033" cy="430212"/>
            <a:chOff x="395288" y="6083217"/>
            <a:chExt cx="2232496" cy="430887"/>
          </a:xfrm>
        </p:grpSpPr>
        <p:pic>
          <p:nvPicPr>
            <p:cNvPr id="8" name="Picture 2" descr="F:\Birmingham\MSU\Creative Services\DG EAC Framework jobs\EIT\2014 EIT re-brand\Templates\Powerpoint\Elements\EU Flag.png">
              <a:extLst>
                <a:ext uri="{FF2B5EF4-FFF2-40B4-BE49-F238E27FC236}">
                  <a16:creationId xmlns:a16="http://schemas.microsoft.com/office/drawing/2014/main" id="{85F9F290-43FB-4261-8D00-0F5EB4461F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6" t="45465" r="68304" b="44566"/>
            <a:stretch>
              <a:fillRect/>
            </a:stretch>
          </p:blipFill>
          <p:spPr bwMode="auto">
            <a:xfrm>
              <a:off x="395288" y="6119999"/>
              <a:ext cx="337404" cy="23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6">
              <a:extLst>
                <a:ext uri="{FF2B5EF4-FFF2-40B4-BE49-F238E27FC236}">
                  <a16:creationId xmlns:a16="http://schemas.microsoft.com/office/drawing/2014/main" id="{531730EC-1D37-4EEE-82A5-1CCB55711E30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55727" y="6083217"/>
              <a:ext cx="1872057" cy="43088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GB" sz="700">
                  <a:solidFill>
                    <a:srgbClr val="A6A6A6"/>
                  </a:solidFill>
                  <a:latin typeface="Calibri" charset="0"/>
                </a:rPr>
                <a:t>EIT Health is supported by the EIT, </a:t>
              </a:r>
              <a:endParaRPr lang="de-DE" sz="700">
                <a:solidFill>
                  <a:srgbClr val="A6A6A6"/>
                </a:solidFill>
                <a:latin typeface="Calibri" charset="0"/>
              </a:endParaRPr>
            </a:p>
            <a:p>
              <a:pPr eaLnBrk="1" hangingPunct="1">
                <a:defRPr/>
              </a:pPr>
              <a:r>
                <a:rPr lang="en-GB" sz="700">
                  <a:solidFill>
                    <a:srgbClr val="A6A6A6"/>
                  </a:solidFill>
                  <a:latin typeface="Calibri" charset="0"/>
                </a:rPr>
                <a:t>a body of the European Union</a:t>
              </a:r>
              <a:endParaRPr lang="de-DE" sz="700">
                <a:solidFill>
                  <a:srgbClr val="A6A6A6"/>
                </a:solidFill>
                <a:latin typeface="Calibri" charset="0"/>
              </a:endParaRPr>
            </a:p>
            <a:p>
              <a:pPr eaLnBrk="1" hangingPunct="1">
                <a:defRPr/>
              </a:pPr>
              <a:endParaRPr lang="de-DE" sz="800">
                <a:solidFill>
                  <a:srgbClr val="A6A6A6"/>
                </a:solidFill>
                <a:latin typeface="Calibri" charset="0"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31639" y="3785892"/>
            <a:ext cx="6542123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4494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4268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6E2C8-50FB-4919-9487-D3F9AAA7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A533D5-474C-4DF6-A81D-FE619590F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58C5B"/>
                </a:solidFill>
              </a:defRPr>
            </a:lvl1pPr>
            <a:lvl2pPr>
              <a:defRPr>
                <a:solidFill>
                  <a:srgbClr val="C58C5B"/>
                </a:solidFill>
              </a:defRPr>
            </a:lvl2pPr>
            <a:lvl3pPr>
              <a:defRPr>
                <a:solidFill>
                  <a:srgbClr val="C58C5B"/>
                </a:solidFill>
              </a:defRPr>
            </a:lvl3pPr>
            <a:lvl4pPr>
              <a:defRPr>
                <a:solidFill>
                  <a:srgbClr val="C58C5B"/>
                </a:solidFill>
              </a:defRPr>
            </a:lvl4pPr>
            <a:lvl5pPr>
              <a:defRPr>
                <a:solidFill>
                  <a:srgbClr val="C58C5B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6D48820-A9B8-4DE4-A29B-94E0D913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3B2BB5-B9B3-4652-AE2D-81C76D77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5007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1CC09B-44B3-44F2-AE7C-9B73671CC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8" y="5688013"/>
            <a:ext cx="32152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B5FF56-0D86-4082-9547-68FD5680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EF4537-27C1-42FC-975F-8DC030324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6493" y="1811180"/>
            <a:ext cx="4563689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3B2693-EA08-4AB2-BAA3-F8E19721D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0111" y="1825625"/>
            <a:ext cx="4563689" cy="435133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B852F6B-D650-4D09-95AD-045CC683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CD229F-0BC4-4745-AE02-3169E6231FA2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6A8C887-087E-4D63-B3C7-F12070A6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71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340F9F-740A-4439-BBE2-22BC52CA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470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AA0063-280B-46DC-8770-13066AC7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94" y="449263"/>
            <a:ext cx="5154093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57D87A3-5489-4300-A3DE-81695CA4F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8470" y="2111432"/>
            <a:ext cx="3932237" cy="37496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DB68913-BA0F-4D43-82BE-45B4135F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69F2F-FE4B-44B5-BA13-56B31B9D61E9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EFFE620-7C00-411D-8A89-3A4ED82E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98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7F6F0A-FA0D-48BA-B8BE-C6C842B3C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8182" y="1197812"/>
            <a:ext cx="885651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619442-73EE-433B-B5FE-AFB280B55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8182" y="3626977"/>
            <a:ext cx="885651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58C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Kliknite, če želite urediti slog podnaslova matrice</a:t>
            </a:r>
          </a:p>
        </p:txBody>
      </p: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19C416A4-26F3-4F8F-AA79-AC1E805D97F8}"/>
              </a:ext>
            </a:extLst>
          </p:cNvPr>
          <p:cNvCxnSpPr/>
          <p:nvPr userDrawn="1"/>
        </p:nvCxnSpPr>
        <p:spPr>
          <a:xfrm>
            <a:off x="1762124" y="0"/>
            <a:ext cx="0" cy="685800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Označba mesta datuma 3">
            <a:extLst>
              <a:ext uri="{FF2B5EF4-FFF2-40B4-BE49-F238E27FC236}">
                <a16:creationId xmlns:a16="http://schemas.microsoft.com/office/drawing/2014/main" id="{49188802-E213-4507-839B-5B218C05B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6361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395B7"/>
                </a:solidFill>
              </a:defRPr>
            </a:lvl1pPr>
          </a:lstStyle>
          <a:p>
            <a:fld id="{840636AB-067D-4977-BCB3-3195479ABF60}" type="datetime1">
              <a:rPr lang="sl-SI" smtClean="0"/>
              <a:pPr/>
              <a:t>28.10.2020</a:t>
            </a:fld>
            <a:endParaRPr lang="sl-SI" dirty="0"/>
          </a:p>
        </p:txBody>
      </p:sp>
      <p:sp>
        <p:nvSpPr>
          <p:cNvPr id="23" name="Označba mesta številke diapozitiva 5">
            <a:extLst>
              <a:ext uri="{FF2B5EF4-FFF2-40B4-BE49-F238E27FC236}">
                <a16:creationId xmlns:a16="http://schemas.microsoft.com/office/drawing/2014/main" id="{F0350C63-D15F-43F9-BD89-4974BF89F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7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5B7"/>
                </a:solidFill>
              </a:defRPr>
            </a:lvl1pPr>
          </a:lstStyle>
          <a:p>
            <a:fld id="{D1C8377A-F5B4-46F9-8B4E-A4938B486E4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8261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6E2C8-50FB-4919-9487-D3F9AAA7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A533D5-474C-4DF6-A81D-FE619590F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58C5B"/>
                </a:solidFill>
              </a:defRPr>
            </a:lvl1pPr>
            <a:lvl2pPr>
              <a:defRPr>
                <a:solidFill>
                  <a:srgbClr val="C58C5B"/>
                </a:solidFill>
              </a:defRPr>
            </a:lvl2pPr>
            <a:lvl3pPr>
              <a:defRPr>
                <a:solidFill>
                  <a:srgbClr val="C58C5B"/>
                </a:solidFill>
              </a:defRPr>
            </a:lvl3pPr>
            <a:lvl4pPr>
              <a:defRPr>
                <a:solidFill>
                  <a:srgbClr val="C58C5B"/>
                </a:solidFill>
              </a:defRPr>
            </a:lvl4pPr>
            <a:lvl5pPr>
              <a:defRPr>
                <a:solidFill>
                  <a:srgbClr val="C58C5B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6D48820-A9B8-4DE4-A29B-94E0D913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9A839-8799-414B-AE90-F5BEEC2C5A70}" type="datetime1">
              <a:rPr lang="sl-SI" smtClean="0"/>
              <a:pPr/>
              <a:t>28.10.2020</a:t>
            </a:fld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3B2BB5-B9B3-4652-AE2D-81C76D77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830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B5FF56-0D86-4082-9547-68FD5680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EF4537-27C1-42FC-975F-8DC030324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6493" y="1811180"/>
            <a:ext cx="4563689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3B2693-EA08-4AB2-BAA3-F8E19721D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0111" y="1825625"/>
            <a:ext cx="4563689" cy="435133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B852F6B-D650-4D09-95AD-045CC683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CD229F-0BC4-4745-AE02-3169E6231FA2}" type="datetime1">
              <a:rPr lang="sl-SI" smtClean="0"/>
              <a:pPr/>
              <a:t>28.10.2020</a:t>
            </a:fld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6A8C887-087E-4D63-B3C7-F12070A6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229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340F9F-740A-4439-BBE2-22BC52CA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470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AA0063-280B-46DC-8770-13066AC7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94" y="449263"/>
            <a:ext cx="5154093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57D87A3-5489-4300-A3DE-81695CA4F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8470" y="2111432"/>
            <a:ext cx="3932237" cy="37496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DB68913-BA0F-4D43-82BE-45B4135F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69F2F-FE4B-44B5-BA13-56B31B9D61E9}" type="datetime1">
              <a:rPr lang="sl-SI" smtClean="0"/>
              <a:pPr/>
              <a:t>28.10.2020</a:t>
            </a:fld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EFFE620-7C00-411D-8A89-3A4ED82E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881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8C27598F-1C3C-4FDA-A420-21AC6C97DD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24231" y="6467475"/>
            <a:ext cx="3914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9pPr>
          </a:lstStyle>
          <a:p>
            <a:pPr algn="ctr">
              <a:defRPr/>
            </a:pPr>
            <a:fld id="{5DC91352-D2D0-435E-81E2-E2F4E783A374}" type="slidenum">
              <a:rPr lang="en-GB" altLang="hu-HU" sz="900" smtClean="0">
                <a:solidFill>
                  <a:srgbClr val="FFFFFF"/>
                </a:solidFill>
                <a:latin typeface="Titillium" panose="00000500000000000000" pitchFamily="50" charset="-18"/>
              </a:rPr>
              <a:pPr algn="ctr">
                <a:defRPr/>
              </a:pPr>
              <a:t>‹#›</a:t>
            </a:fld>
            <a:endParaRPr lang="en-GB" altLang="hu-HU" sz="900">
              <a:solidFill>
                <a:srgbClr val="FFFFFF"/>
              </a:solidFill>
              <a:latin typeface="Titillium" panose="00000500000000000000" pitchFamily="50" charset="-18"/>
            </a:endParaRPr>
          </a:p>
        </p:txBody>
      </p:sp>
      <p:pic>
        <p:nvPicPr>
          <p:cNvPr id="6" name="Picture 2" descr="F:\Birmingham\MSU\Creative Services\DG EAC Framework jobs\EIT\2014 EIT re-brand\Brand elements examples\Mock-ups\Examples\Powerpoint Template\Old\Graphic_element.png">
            <a:extLst>
              <a:ext uri="{FF2B5EF4-FFF2-40B4-BE49-F238E27FC236}">
                <a16:creationId xmlns:a16="http://schemas.microsoft.com/office/drawing/2014/main" id="{6112D83E-8686-41CB-B284-2181A6783C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4" t="44539" r="10506" b="-1202"/>
          <a:stretch>
            <a:fillRect/>
          </a:stretch>
        </p:blipFill>
        <p:spPr bwMode="auto">
          <a:xfrm>
            <a:off x="8811685" y="1"/>
            <a:ext cx="3380316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7" descr="Health.png">
            <a:extLst>
              <a:ext uri="{FF2B5EF4-FFF2-40B4-BE49-F238E27FC236}">
                <a16:creationId xmlns:a16="http://schemas.microsoft.com/office/drawing/2014/main" id="{8D6A2DA6-1FA0-415B-8ED2-8A1B55081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680075"/>
            <a:ext cx="19748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3393" y="541719"/>
            <a:ext cx="7872908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23393" y="1196976"/>
            <a:ext cx="7872908" cy="4176713"/>
          </a:xfrm>
          <a:prstGeom prst="rect">
            <a:avLst/>
          </a:prstGeom>
        </p:spPr>
        <p:txBody>
          <a:bodyPr/>
          <a:lstStyle>
            <a:lvl1pPr marL="0" indent="-180000">
              <a:lnSpc>
                <a:spcPct val="113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80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2pPr>
            <a:lvl3pPr indent="-180000">
              <a:lnSpc>
                <a:spcPct val="113000"/>
              </a:lnSpc>
              <a:buClr>
                <a:schemeClr val="tx2"/>
              </a:buClr>
              <a:defRPr sz="2000" baseline="0"/>
            </a:lvl3pPr>
            <a:lvl4pPr marL="1600200" indent="-180000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000"/>
            </a:lvl4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2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DDA262D-68B5-4F59-9C4A-DDA1B66B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9267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8B56AF4-80C3-45E5-A042-1DC1B412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6494" y="1825625"/>
            <a:ext cx="926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6C6F398-1B58-4B63-8DF8-ADE451046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6361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395B7"/>
                </a:solidFill>
              </a:defRPr>
            </a:lvl1pPr>
          </a:lstStyle>
          <a:p>
            <a:fld id="{DBB0483E-AEF3-4FC6-8835-81153BC04E82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438D7A-7716-4A0F-BFC1-2279CBB70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7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5B7"/>
                </a:solidFill>
              </a:defRPr>
            </a:lvl1pPr>
          </a:lstStyle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CF35803-233E-4C4B-8780-BC0C4F290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4314" r="10870" b="16904"/>
          <a:stretch/>
        </p:blipFill>
        <p:spPr>
          <a:xfrm>
            <a:off x="34184" y="222189"/>
            <a:ext cx="1683823" cy="1981200"/>
          </a:xfrm>
          <a:prstGeom prst="rect">
            <a:avLst/>
          </a:prstGeom>
        </p:spPr>
      </p:pic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A79BAAFE-F93B-43C3-BDF6-9F5C65BFDDD5}"/>
              </a:ext>
            </a:extLst>
          </p:cNvPr>
          <p:cNvCxnSpPr/>
          <p:nvPr userDrawn="1"/>
        </p:nvCxnSpPr>
        <p:spPr>
          <a:xfrm>
            <a:off x="1762124" y="0"/>
            <a:ext cx="0" cy="685800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Slika 6" descr="Slika, ki vsebuje besede zunanje, znak, hrana, zelena&#10;&#10;Opis je samodejno ustvarjen">
            <a:extLst>
              <a:ext uri="{FF2B5EF4-FFF2-40B4-BE49-F238E27FC236}">
                <a16:creationId xmlns:a16="http://schemas.microsoft.com/office/drawing/2014/main" id="{4EA43FDD-B7E9-445C-AF59-28932D85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" y="6296219"/>
            <a:ext cx="1360981" cy="408294"/>
          </a:xfrm>
          <a:prstGeom prst="rect">
            <a:avLst/>
          </a:prstGeom>
        </p:spPr>
      </p:pic>
      <p:pic>
        <p:nvPicPr>
          <p:cNvPr id="12" name="Slika 11" descr="Slika, ki vsebuje besede risba, znak&#10;&#10;Opis je samodejno ustvarjen">
            <a:extLst>
              <a:ext uri="{FF2B5EF4-FFF2-40B4-BE49-F238E27FC236}">
                <a16:creationId xmlns:a16="http://schemas.microsoft.com/office/drawing/2014/main" id="{09BF8B42-37D3-46A6-916D-D08D6F260C2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0" y="4903465"/>
            <a:ext cx="1360981" cy="696130"/>
          </a:xfrm>
          <a:prstGeom prst="rect">
            <a:avLst/>
          </a:prstGeom>
        </p:spPr>
      </p:pic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45F42822-362C-4AEF-ACEB-65B45B9C5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18380"/>
          <a:stretch/>
        </p:blipFill>
        <p:spPr>
          <a:xfrm>
            <a:off x="0" y="5673131"/>
            <a:ext cx="1572426" cy="549552"/>
          </a:xfrm>
          <a:prstGeom prst="rect">
            <a:avLst/>
          </a:prstGeom>
        </p:spPr>
      </p:pic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4D80A6F-7714-4D85-87FB-9302C21F166F}"/>
              </a:ext>
            </a:extLst>
          </p:cNvPr>
          <p:cNvCxnSpPr>
            <a:cxnSpLocks/>
          </p:cNvCxnSpPr>
          <p:nvPr userDrawn="1"/>
        </p:nvCxnSpPr>
        <p:spPr>
          <a:xfrm flipH="1">
            <a:off x="1762124" y="6238431"/>
            <a:ext cx="10429876" cy="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1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95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58C5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58C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58C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58C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58C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DDA262D-68B5-4F59-9C4A-DDA1B66B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9267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8B56AF4-80C3-45E5-A042-1DC1B412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6494" y="1825625"/>
            <a:ext cx="926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6C6F398-1B58-4B63-8DF8-ADE451046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6361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395B7"/>
                </a:solidFill>
              </a:defRPr>
            </a:lvl1pPr>
          </a:lstStyle>
          <a:p>
            <a:fld id="{DBB0483E-AEF3-4FC6-8835-81153BC04E82}" type="datetime1">
              <a:rPr lang="sl-SI" smtClean="0"/>
              <a:pPr/>
              <a:t>28.10.2020</a:t>
            </a:fld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438D7A-7716-4A0F-BFC1-2279CBB70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7" y="6297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5B7"/>
                </a:solidFill>
              </a:defRPr>
            </a:lvl1pPr>
          </a:lstStyle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CF35803-233E-4C4B-8780-BC0C4F290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4314" r="10870" b="16904"/>
          <a:stretch/>
        </p:blipFill>
        <p:spPr>
          <a:xfrm>
            <a:off x="34184" y="222189"/>
            <a:ext cx="1683823" cy="1981200"/>
          </a:xfrm>
          <a:prstGeom prst="rect">
            <a:avLst/>
          </a:prstGeom>
        </p:spPr>
      </p:pic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A79BAAFE-F93B-43C3-BDF6-9F5C65BFDDD5}"/>
              </a:ext>
            </a:extLst>
          </p:cNvPr>
          <p:cNvCxnSpPr/>
          <p:nvPr userDrawn="1"/>
        </p:nvCxnSpPr>
        <p:spPr>
          <a:xfrm>
            <a:off x="1762124" y="0"/>
            <a:ext cx="0" cy="685800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Slika 6" descr="Slika, ki vsebuje besede zunanje, znak, hrana, zelena&#10;&#10;Opis je samodejno ustvarjen">
            <a:extLst>
              <a:ext uri="{FF2B5EF4-FFF2-40B4-BE49-F238E27FC236}">
                <a16:creationId xmlns:a16="http://schemas.microsoft.com/office/drawing/2014/main" id="{4EA43FDD-B7E9-445C-AF59-28932D85F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" y="6296219"/>
            <a:ext cx="1360981" cy="408294"/>
          </a:xfrm>
          <a:prstGeom prst="rect">
            <a:avLst/>
          </a:prstGeom>
        </p:spPr>
      </p:pic>
      <p:pic>
        <p:nvPicPr>
          <p:cNvPr id="12" name="Slika 11" descr="Slika, ki vsebuje besede risba, znak&#10;&#10;Opis je samodejno ustvarjen">
            <a:extLst>
              <a:ext uri="{FF2B5EF4-FFF2-40B4-BE49-F238E27FC236}">
                <a16:creationId xmlns:a16="http://schemas.microsoft.com/office/drawing/2014/main" id="{09BF8B42-37D3-46A6-916D-D08D6F260C2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0" y="4903465"/>
            <a:ext cx="1360981" cy="696130"/>
          </a:xfrm>
          <a:prstGeom prst="rect">
            <a:avLst/>
          </a:prstGeom>
        </p:spPr>
      </p:pic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45F42822-362C-4AEF-ACEB-65B45B9C5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18380"/>
          <a:stretch/>
        </p:blipFill>
        <p:spPr>
          <a:xfrm>
            <a:off x="0" y="5673131"/>
            <a:ext cx="1572426" cy="549552"/>
          </a:xfrm>
          <a:prstGeom prst="rect">
            <a:avLst/>
          </a:prstGeom>
        </p:spPr>
      </p:pic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4D80A6F-7714-4D85-87FB-9302C21F166F}"/>
              </a:ext>
            </a:extLst>
          </p:cNvPr>
          <p:cNvCxnSpPr>
            <a:cxnSpLocks/>
          </p:cNvCxnSpPr>
          <p:nvPr userDrawn="1"/>
        </p:nvCxnSpPr>
        <p:spPr>
          <a:xfrm flipH="1">
            <a:off x="1762124" y="6238431"/>
            <a:ext cx="10429876" cy="0"/>
          </a:xfrm>
          <a:prstGeom prst="line">
            <a:avLst/>
          </a:prstGeom>
          <a:ln>
            <a:solidFill>
              <a:srgbClr val="3395B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16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95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58C5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58C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58C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58C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58C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5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lc-gd-1-2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2" Type="http://schemas.openxmlformats.org/officeDocument/2006/relationships/hyperlink" Target="https://ec.europa.eu/info/funding-tenders/opportunities/portal/screen/opportunities/topic-details/lc-gd-1-1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c.europa.eu/info/funding-tenders/opportunities/portal/screen/opportunities/topic-details/lc-gd-5-1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5" Type="http://schemas.openxmlformats.org/officeDocument/2006/relationships/hyperlink" Target="https://ec.europa.eu/info/funding-tenders/opportunities/portal/screen/opportunities/topic-details/lc-gd-4-1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4" Type="http://schemas.openxmlformats.org/officeDocument/2006/relationships/hyperlink" Target="https://ec.europa.eu/info/funding-tenders/opportunities/portal/screen/opportunities/topic-details/lc-gd-1-3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lc-gd-7-1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2" Type="http://schemas.openxmlformats.org/officeDocument/2006/relationships/hyperlink" Target="https://ec.europa.eu/info/funding-tenders/opportunities/portal/screen/opportunities/topic-details/lc-gd-6-1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c.europa.eu/info/funding-tenders/opportunities/portal/screen/opportunities/topic-details/lc-gd-9-3-2020;freeTextSearchKeyword=GREEN%20DEAL;typeCodes=1;statusCodes=31094501,31094502,31094503;programCode=H2020;programDivisionCode=31047893;focusAreaCode=null;crossCuttingPriorityCode=null;callCode=Default;sortQuery=submissionStatus;orderBy=asc;onlyTenders=false;topicListKey=topicSearchTablePageState" TargetMode="External"/><Relationship Id="rId5" Type="http://schemas.openxmlformats.org/officeDocument/2006/relationships/hyperlink" Target="https://ec.europa.eu/info/funding-tenders/opportunities/portal/screen/opportunities/topic-details/lc-gd-8-2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Relationship Id="rId4" Type="http://schemas.openxmlformats.org/officeDocument/2006/relationships/hyperlink" Target="https://ec.europa.eu/info/funding-tenders/opportunities/portal/screen/opportunities/topic-details/lc-gd-8-1-2020;freeTextSearchKeyword=GREEN%20DEAL;typeCodes=1;statusCodes=31094501,31094502;programCode=H2020;programDivisionCode=31047893;focusAreaCode=null;crossCuttingPriorityCode=null;callCode=Default;sortQuery=submissionStatus;orderBy=asc;onlyTenders=false;topicListKey=topicSearchTablePageStat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it.europa.eu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ec.europa.eu/info/funding-tenders/opportunities/portal/screen/opportunities/competitive-calls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it.europa.eu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eitfood.eu/projects/agri-tech-the-future-of-sustainable-arable-farming-202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hyperlink" Target="https://www.eitfood.eu/projects/Innovation-Priz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https://www.eitfood.eu/projects/eit-food-accelerator-network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ithealth.eu/fighting-covid-19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it-food4health.eu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en.ec.europa.eu/partners/dutch-sme-looking-belgian-and-german-partners-fruitvegetable-industry-validate-their-ne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een.ec.europa.eu/partners/leading-greek-it-company-offers-free-access-global-food-safety-platform-ensure-safe-food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E31E6E-DB76-497F-A3DD-8B7B01822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Farm to Form Hackathon </a:t>
            </a:r>
            <a:r>
              <a:rPr lang="en-US" dirty="0"/>
              <a:t>Funding and Networking</a:t>
            </a:r>
            <a:endParaRPr lang="en-GB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DC08C9-89F0-4C7D-A23B-AAA5CF007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280" y="3285671"/>
            <a:ext cx="8856517" cy="1655762"/>
          </a:xfrm>
        </p:spPr>
        <p:txBody>
          <a:bodyPr>
            <a:normAutofit lnSpcReduction="10000"/>
          </a:bodyPr>
          <a:lstStyle/>
          <a:p>
            <a:endParaRPr lang="sl-SI" dirty="0"/>
          </a:p>
          <a:p>
            <a:endParaRPr lang="sl-SI" dirty="0"/>
          </a:p>
          <a:p>
            <a:r>
              <a:rPr lang="en-US" b="1" dirty="0"/>
              <a:t>George Megas</a:t>
            </a:r>
            <a:r>
              <a:rPr lang="en-US" dirty="0"/>
              <a:t>, H2020 National Expert, EIT Health Coordinator, Enterprise Europe Network Innovation &amp; </a:t>
            </a:r>
            <a:r>
              <a:rPr lang="en-US" dirty="0" err="1"/>
              <a:t>RnI</a:t>
            </a:r>
            <a:r>
              <a:rPr lang="en-US" dirty="0"/>
              <a:t> </a:t>
            </a:r>
            <a:r>
              <a:rPr lang="en-US" dirty="0" err="1"/>
              <a:t>programmes</a:t>
            </a:r>
            <a:r>
              <a:rPr lang="en-US" dirty="0"/>
              <a:t> consultant</a:t>
            </a:r>
            <a:endParaRPr lang="en-GB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C67F6E-ACB2-4381-B541-228031F6E6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1302F3-4797-403E-9DD9-BD220457E1EB}" type="datetime1">
              <a:rPr lang="sl-SI" smtClean="0"/>
              <a:pPr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145C085-579C-4FB6-B7EF-4FE46D27F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pPr/>
              <a:t>1</a:t>
            </a:fld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3365" r="84332"/>
          <a:stretch/>
        </p:blipFill>
        <p:spPr>
          <a:xfrm>
            <a:off x="11353797" y="3966607"/>
            <a:ext cx="746750" cy="8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9876906" cy="1325563"/>
          </a:xfrm>
        </p:spPr>
        <p:txBody>
          <a:bodyPr>
            <a:normAutofit/>
          </a:bodyPr>
          <a:lstStyle/>
          <a:p>
            <a:r>
              <a:rPr lang="fr-BE" spc="-20" dirty="0"/>
              <a:t>The EIC</a:t>
            </a:r>
            <a:r>
              <a:rPr lang="fr-BE" spc="5" dirty="0"/>
              <a:t> </a:t>
            </a:r>
            <a:r>
              <a:rPr lang="fr-BE" spc="-20" dirty="0" err="1"/>
              <a:t>Pathfinder</a:t>
            </a:r>
            <a:r>
              <a:rPr lang="fr-BE" spc="-20" dirty="0"/>
              <a:t> 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10</a:t>
            </a:fld>
            <a:endParaRPr lang="sl-SI"/>
          </a:p>
        </p:txBody>
      </p:sp>
      <p:sp>
        <p:nvSpPr>
          <p:cNvPr id="7" name="object 3"/>
          <p:cNvSpPr/>
          <p:nvPr/>
        </p:nvSpPr>
        <p:spPr>
          <a:xfrm>
            <a:off x="2560319" y="1690688"/>
            <a:ext cx="8255508" cy="3744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3613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9876906" cy="1325563"/>
          </a:xfrm>
        </p:spPr>
        <p:txBody>
          <a:bodyPr>
            <a:normAutofit/>
          </a:bodyPr>
          <a:lstStyle/>
          <a:p>
            <a:r>
              <a:rPr lang="fr-BE" spc="-20" dirty="0"/>
              <a:t>The EIC</a:t>
            </a:r>
            <a:r>
              <a:rPr lang="fr-BE" spc="5" dirty="0"/>
              <a:t> </a:t>
            </a:r>
            <a:r>
              <a:rPr lang="fr-BE" spc="-25" dirty="0"/>
              <a:t>Accelerato</a:t>
            </a:r>
            <a:r>
              <a:rPr lang="fr-BE" spc="-15" dirty="0"/>
              <a:t>r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11</a:t>
            </a:fld>
            <a:endParaRPr lang="sl-SI"/>
          </a:p>
        </p:txBody>
      </p:sp>
      <p:sp>
        <p:nvSpPr>
          <p:cNvPr id="7" name="object 3"/>
          <p:cNvSpPr/>
          <p:nvPr/>
        </p:nvSpPr>
        <p:spPr>
          <a:xfrm>
            <a:off x="2086494" y="1920955"/>
            <a:ext cx="9709266" cy="4146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Έλλειψη 3"/>
          <p:cNvSpPr/>
          <p:nvPr/>
        </p:nvSpPr>
        <p:spPr>
          <a:xfrm>
            <a:off x="1696355" y="134857"/>
            <a:ext cx="5328592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7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774" y="0"/>
            <a:ext cx="9876906" cy="1325563"/>
          </a:xfrm>
        </p:spPr>
        <p:txBody>
          <a:bodyPr>
            <a:normAutofit/>
          </a:bodyPr>
          <a:lstStyle/>
          <a:p>
            <a:r>
              <a:rPr lang="en-US" spc="-25" dirty="0"/>
              <a:t>Acce</a:t>
            </a:r>
            <a:r>
              <a:rPr lang="en-US" spc="-5" dirty="0"/>
              <a:t>l</a:t>
            </a:r>
            <a:r>
              <a:rPr lang="en-US" spc="-25" dirty="0"/>
              <a:t>er</a:t>
            </a:r>
            <a:r>
              <a:rPr lang="en-US" spc="-15" dirty="0"/>
              <a:t>a</a:t>
            </a:r>
            <a:r>
              <a:rPr lang="en-US" spc="-20" dirty="0"/>
              <a:t>to</a:t>
            </a:r>
            <a:r>
              <a:rPr lang="en-US" spc="-10" dirty="0"/>
              <a:t>r</a:t>
            </a:r>
            <a:r>
              <a:rPr lang="en-US" spc="-15" dirty="0"/>
              <a:t>- former </a:t>
            </a:r>
            <a:r>
              <a:rPr lang="en-US" spc="-30" dirty="0"/>
              <a:t>SM</a:t>
            </a:r>
            <a:r>
              <a:rPr lang="en-US" spc="-20" dirty="0"/>
              <a:t>E</a:t>
            </a:r>
            <a:r>
              <a:rPr lang="en-US" spc="45" dirty="0"/>
              <a:t> </a:t>
            </a:r>
            <a:r>
              <a:rPr lang="en-US" spc="-20" dirty="0"/>
              <a:t>Instrument</a:t>
            </a:r>
            <a:br>
              <a:rPr lang="en-US" spc="-20" dirty="0"/>
            </a:br>
            <a:r>
              <a:rPr lang="en-US" sz="4000" spc="-20" dirty="0">
                <a:solidFill>
                  <a:srgbClr val="EC6D1F"/>
                </a:solidFill>
              </a:rPr>
              <a:t>Blended</a:t>
            </a:r>
            <a:r>
              <a:rPr lang="en-US" sz="4000" spc="30" dirty="0">
                <a:solidFill>
                  <a:srgbClr val="EC6D1F"/>
                </a:solidFill>
              </a:rPr>
              <a:t> </a:t>
            </a:r>
            <a:r>
              <a:rPr lang="en-US" sz="4000" spc="-25" dirty="0">
                <a:solidFill>
                  <a:srgbClr val="EC6D1F"/>
                </a:solidFill>
              </a:rPr>
              <a:t>(Grant</a:t>
            </a:r>
            <a:r>
              <a:rPr lang="en-US" sz="4000" spc="20" dirty="0">
                <a:solidFill>
                  <a:srgbClr val="EC6D1F"/>
                </a:solidFill>
              </a:rPr>
              <a:t> </a:t>
            </a:r>
            <a:r>
              <a:rPr lang="en-US" sz="4000" spc="-25" dirty="0">
                <a:solidFill>
                  <a:srgbClr val="EC6D1F"/>
                </a:solidFill>
              </a:rPr>
              <a:t>+</a:t>
            </a:r>
            <a:r>
              <a:rPr lang="en-US" sz="4000" spc="10" dirty="0">
                <a:solidFill>
                  <a:srgbClr val="EC6D1F"/>
                </a:solidFill>
              </a:rPr>
              <a:t> </a:t>
            </a:r>
            <a:r>
              <a:rPr lang="en-US" sz="4000" spc="-25" dirty="0">
                <a:solidFill>
                  <a:srgbClr val="EC6D1F"/>
                </a:solidFill>
              </a:rPr>
              <a:t>Equity)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12</a:t>
            </a:fld>
            <a:endParaRPr lang="sl-SI"/>
          </a:p>
        </p:txBody>
      </p:sp>
      <p:sp>
        <p:nvSpPr>
          <p:cNvPr id="7" name="object 3"/>
          <p:cNvSpPr txBox="1"/>
          <p:nvPr/>
        </p:nvSpPr>
        <p:spPr>
          <a:xfrm>
            <a:off x="1903306" y="1325563"/>
            <a:ext cx="7620000" cy="5247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Individual SMEs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targeting new market with 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high-risk, high-growth potential</a:t>
            </a: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Bottom up</a:t>
            </a:r>
            <a:r>
              <a:rPr lang="el-G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 sectors</a:t>
            </a: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Single template for 2 option |</a:t>
            </a:r>
            <a:r>
              <a:rPr lang="el-G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if you are requesting Equity you need to complete extra forms for the due diligence process </a:t>
            </a: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Grant </a:t>
            </a:r>
            <a:r>
              <a:rPr lang="el-GR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€ 0,5- € 2,5 </a:t>
            </a:r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l-G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funding rate </a:t>
            </a:r>
            <a:r>
              <a:rPr lang="el-G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70%)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 activities including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commercialisation</a:t>
            </a: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l-GR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12-24 </a:t>
            </a:r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months</a:t>
            </a:r>
            <a:r>
              <a:rPr lang="el-GR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TRL &gt; </a:t>
            </a:r>
            <a:r>
              <a:rPr lang="el-GR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6)</a:t>
            </a: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Equity</a:t>
            </a:r>
            <a:r>
              <a:rPr lang="el-G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 to </a:t>
            </a:r>
            <a:r>
              <a:rPr lang="el-G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€15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million, EC % &lt; 25%</a:t>
            </a: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Activities </a:t>
            </a:r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above TRL 8 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mature solutions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306" y="4882198"/>
            <a:ext cx="2388810" cy="75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82" y="711424"/>
            <a:ext cx="2517866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4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13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6494" y="350254"/>
            <a:ext cx="10105506" cy="488315"/>
          </a:xfrm>
        </p:spPr>
        <p:txBody>
          <a:bodyPr>
            <a:normAutofit fontScale="90000"/>
          </a:bodyPr>
          <a:lstStyle/>
          <a:p>
            <a:pPr marL="190500"/>
            <a:r>
              <a:rPr lang="en-US" spc="-25" dirty="0"/>
              <a:t>Acce</a:t>
            </a:r>
            <a:r>
              <a:rPr lang="en-US" spc="-5" dirty="0"/>
              <a:t>l</a:t>
            </a:r>
            <a:r>
              <a:rPr lang="en-US" spc="-25" dirty="0"/>
              <a:t>er</a:t>
            </a:r>
            <a:r>
              <a:rPr lang="en-US" spc="-15" dirty="0"/>
              <a:t>a</a:t>
            </a:r>
            <a:r>
              <a:rPr lang="en-US" spc="-20" dirty="0"/>
              <a:t>tor</a:t>
            </a:r>
            <a:r>
              <a:rPr lang="en-US" spc="15" dirty="0"/>
              <a:t> </a:t>
            </a:r>
            <a:r>
              <a:rPr lang="en-US" spc="-15" dirty="0"/>
              <a:t>Pi</a:t>
            </a:r>
            <a:r>
              <a:rPr lang="en-US" spc="-5" dirty="0"/>
              <a:t>l</a:t>
            </a:r>
            <a:r>
              <a:rPr lang="en-US" spc="-20" dirty="0"/>
              <a:t>ot</a:t>
            </a:r>
            <a:r>
              <a:rPr lang="en-US" spc="5" dirty="0"/>
              <a:t> </a:t>
            </a:r>
            <a:r>
              <a:rPr lang="en-US" spc="-25" dirty="0"/>
              <a:t>(g</a:t>
            </a:r>
            <a:r>
              <a:rPr lang="en-US" spc="-10" dirty="0"/>
              <a:t>r</a:t>
            </a:r>
            <a:r>
              <a:rPr lang="en-US" spc="-20" dirty="0"/>
              <a:t>ant</a:t>
            </a:r>
            <a:r>
              <a:rPr lang="en-US" spc="25" dirty="0"/>
              <a:t> </a:t>
            </a:r>
            <a:r>
              <a:rPr lang="en-US" spc="-20" dirty="0"/>
              <a:t>or grant + equity</a:t>
            </a:r>
            <a:r>
              <a:rPr lang="en-US" spc="-25" dirty="0"/>
              <a:t>)</a:t>
            </a:r>
            <a:br>
              <a:rPr lang="en-US" spc="-25" dirty="0"/>
            </a:br>
            <a:r>
              <a:rPr lang="en-US" spc="-25" dirty="0">
                <a:solidFill>
                  <a:srgbClr val="EC6D1F"/>
                </a:solidFill>
              </a:rPr>
              <a:t>N</a:t>
            </a:r>
            <a:r>
              <a:rPr lang="en-US" spc="-30" dirty="0">
                <a:solidFill>
                  <a:srgbClr val="EC6D1F"/>
                </a:solidFill>
              </a:rPr>
              <a:t>o</a:t>
            </a:r>
            <a:r>
              <a:rPr lang="en-US" spc="-15" dirty="0">
                <a:solidFill>
                  <a:srgbClr val="EC6D1F"/>
                </a:solidFill>
              </a:rPr>
              <a:t>velties</a:t>
            </a:r>
            <a:endParaRPr lang="el-GR" dirty="0"/>
          </a:p>
        </p:txBody>
      </p:sp>
      <p:sp>
        <p:nvSpPr>
          <p:cNvPr id="7" name="object 3"/>
          <p:cNvSpPr txBox="1"/>
          <p:nvPr/>
        </p:nvSpPr>
        <p:spPr>
          <a:xfrm>
            <a:off x="3641265" y="1422296"/>
            <a:ext cx="7211695" cy="4196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sz="2000" spc="-5" dirty="0">
                <a:solidFill>
                  <a:srgbClr val="4E2793"/>
                </a:solidFill>
                <a:latin typeface="Verdana"/>
                <a:cs typeface="Verdana"/>
              </a:rPr>
              <a:t>Eva</a:t>
            </a:r>
            <a:r>
              <a:rPr sz="2000" spc="-15" dirty="0">
                <a:solidFill>
                  <a:srgbClr val="4E2793"/>
                </a:solidFill>
                <a:latin typeface="Verdana"/>
                <a:cs typeface="Verdana"/>
              </a:rPr>
              <a:t>l</a:t>
            </a:r>
            <a:r>
              <a:rPr sz="2000" dirty="0">
                <a:solidFill>
                  <a:srgbClr val="4E2793"/>
                </a:solidFill>
                <a:latin typeface="Verdana"/>
                <a:cs typeface="Verdana"/>
              </a:rPr>
              <a:t>uat</a:t>
            </a:r>
            <a:r>
              <a:rPr sz="2000" spc="-15" dirty="0">
                <a:solidFill>
                  <a:srgbClr val="4E2793"/>
                </a:solidFill>
                <a:latin typeface="Verdana"/>
                <a:cs typeface="Verdana"/>
              </a:rPr>
              <a:t>i</a:t>
            </a:r>
            <a:r>
              <a:rPr sz="2000" dirty="0">
                <a:solidFill>
                  <a:srgbClr val="4E2793"/>
                </a:solidFill>
                <a:latin typeface="Verdana"/>
                <a:cs typeface="Verdana"/>
              </a:rPr>
              <a:t>on:</a:t>
            </a:r>
            <a:r>
              <a:rPr sz="2000" spc="-2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aw</a:t>
            </a:r>
            <a:r>
              <a:rPr sz="2000" b="1" spc="5" dirty="0">
                <a:solidFill>
                  <a:srgbClr val="EC6D1F"/>
                </a:solidFill>
                <a:latin typeface="Verdana"/>
                <a:cs typeface="Verdana"/>
              </a:rPr>
              <a:t>a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r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d</a:t>
            </a:r>
            <a:r>
              <a:rPr sz="2000" b="1" spc="-15" dirty="0">
                <a:solidFill>
                  <a:srgbClr val="EC6D1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cr</a:t>
            </a:r>
            <a:r>
              <a:rPr sz="2000" b="1" spc="-10" dirty="0">
                <a:solidFill>
                  <a:srgbClr val="EC6D1F"/>
                </a:solidFill>
                <a:latin typeface="Verdana"/>
                <a:cs typeface="Verdana"/>
              </a:rPr>
              <a:t>i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ter</a:t>
            </a:r>
            <a:r>
              <a:rPr sz="2000" b="1" spc="-10" dirty="0">
                <a:solidFill>
                  <a:srgbClr val="EC6D1F"/>
                </a:solidFill>
                <a:latin typeface="Verdana"/>
                <a:cs typeface="Verdana"/>
              </a:rPr>
              <a:t>i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a</a:t>
            </a:r>
            <a:endParaRPr sz="2000" dirty="0">
              <a:latin typeface="Verdana"/>
              <a:cs typeface="Verdana"/>
            </a:endParaRPr>
          </a:p>
          <a:p>
            <a:pPr marL="698500" lvl="1" indent="-228600">
              <a:spcBef>
                <a:spcPts val="595"/>
              </a:spcBef>
              <a:buClr>
                <a:srgbClr val="EC6D1F"/>
              </a:buClr>
              <a:buFont typeface="Verdana"/>
              <a:buChar char="-"/>
              <a:tabLst>
                <a:tab pos="698500" algn="l"/>
              </a:tabLst>
            </a:pP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Thr</a:t>
            </a:r>
            <a:r>
              <a:rPr i="1" spc="-2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i="1" spc="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award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 crit</a:t>
            </a:r>
            <a:r>
              <a:rPr i="1" spc="-2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ri</a:t>
            </a:r>
            <a:r>
              <a:rPr i="1" spc="-20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:</a:t>
            </a:r>
            <a:endParaRPr dirty="0">
              <a:latin typeface="Verdana"/>
              <a:cs typeface="Verdana"/>
            </a:endParaRPr>
          </a:p>
          <a:p>
            <a:pPr marL="1155700" lvl="2" indent="-228600">
              <a:spcBef>
                <a:spcPts val="865"/>
              </a:spcBef>
              <a:buClr>
                <a:srgbClr val="4E2793"/>
              </a:buClr>
              <a:buFont typeface="Arial"/>
              <a:buChar char="–"/>
              <a:tabLst>
                <a:tab pos="1156335" algn="l"/>
              </a:tabLst>
            </a:pP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3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3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%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'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i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mpa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t‘</a:t>
            </a:r>
            <a:endParaRPr dirty="0">
              <a:latin typeface="Arial"/>
              <a:cs typeface="Arial"/>
            </a:endParaRPr>
          </a:p>
          <a:p>
            <a:pPr marL="1155700" lvl="2" indent="-228600">
              <a:spcBef>
                <a:spcPts val="860"/>
              </a:spcBef>
              <a:buClr>
                <a:srgbClr val="4E2793"/>
              </a:buClr>
              <a:buFont typeface="Arial"/>
              <a:buChar char="–"/>
              <a:tabLst>
                <a:tab pos="1156335" algn="l"/>
              </a:tabLst>
            </a:pP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3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3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%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'e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x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c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l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l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en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e'</a:t>
            </a:r>
            <a:endParaRPr dirty="0">
              <a:latin typeface="Arial"/>
              <a:cs typeface="Arial"/>
            </a:endParaRPr>
          </a:p>
          <a:p>
            <a:pPr marL="1155700" lvl="2" indent="-228600">
              <a:spcBef>
                <a:spcPts val="865"/>
              </a:spcBef>
              <a:buClr>
                <a:srgbClr val="4E2793"/>
              </a:buClr>
              <a:buFont typeface="Arial"/>
              <a:buChar char="–"/>
              <a:tabLst>
                <a:tab pos="1156335" algn="l"/>
              </a:tabLst>
            </a:pP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3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3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%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'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q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ual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i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ty</a:t>
            </a:r>
            <a:r>
              <a:rPr b="1" spc="-30" dirty="0">
                <a:solidFill>
                  <a:srgbClr val="4E2793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and 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fficiency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of imple</a:t>
            </a:r>
            <a:r>
              <a:rPr b="1" spc="-10" dirty="0">
                <a:solidFill>
                  <a:srgbClr val="4E2793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entatio</a:t>
            </a:r>
            <a:r>
              <a:rPr b="1" spc="5" dirty="0">
                <a:solidFill>
                  <a:srgbClr val="4E2793"/>
                </a:solidFill>
                <a:latin typeface="Arial"/>
                <a:cs typeface="Arial"/>
              </a:rPr>
              <a:t>n</a:t>
            </a:r>
            <a:r>
              <a:rPr b="1" dirty="0">
                <a:solidFill>
                  <a:srgbClr val="4E2793"/>
                </a:solidFill>
                <a:latin typeface="Arial"/>
                <a:cs typeface="Arial"/>
              </a:rPr>
              <a:t>'</a:t>
            </a:r>
            <a:endParaRPr dirty="0">
              <a:latin typeface="Arial"/>
              <a:cs typeface="Arial"/>
            </a:endParaRPr>
          </a:p>
          <a:p>
            <a:pPr marL="698500" lvl="1" indent="-228600">
              <a:spcBef>
                <a:spcPts val="860"/>
              </a:spcBef>
              <a:buClr>
                <a:srgbClr val="EC6D1F"/>
              </a:buClr>
              <a:buFont typeface="Verdana"/>
              <a:buChar char="-"/>
              <a:tabLst>
                <a:tab pos="698500" algn="l"/>
              </a:tabLst>
            </a:pP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In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i="1" spc="-25" dirty="0">
                <a:solidFill>
                  <a:srgbClr val="4E2793"/>
                </a:solidFill>
                <a:latin typeface="Verdana"/>
                <a:cs typeface="Verdana"/>
              </a:rPr>
              <a:t>d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d</a:t>
            </a:r>
            <a:r>
              <a:rPr i="1" spc="-5" dirty="0">
                <a:solidFill>
                  <a:srgbClr val="4E2793"/>
                </a:solidFill>
                <a:latin typeface="Verdana"/>
                <a:cs typeface="Verdana"/>
              </a:rPr>
              <a:t>ition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,</a:t>
            </a:r>
            <a:r>
              <a:rPr i="1" spc="3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the</a:t>
            </a:r>
            <a:r>
              <a:rPr i="1" spc="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b="1" i="1" spc="-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b="1" i="1" spc="5" dirty="0">
                <a:solidFill>
                  <a:srgbClr val="4E2793"/>
                </a:solidFill>
                <a:latin typeface="Verdana"/>
                <a:cs typeface="Verdana"/>
              </a:rPr>
              <a:t>q</a:t>
            </a:r>
            <a:r>
              <a:rPr b="1" i="1" spc="-15" dirty="0">
                <a:solidFill>
                  <a:srgbClr val="4E2793"/>
                </a:solidFill>
                <a:latin typeface="Verdana"/>
                <a:cs typeface="Verdana"/>
              </a:rPr>
              <a:t>uity</a:t>
            </a:r>
            <a:r>
              <a:rPr b="1" i="1" spc="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b="1" i="1" spc="-20" dirty="0">
                <a:solidFill>
                  <a:srgbClr val="4E2793"/>
                </a:solidFill>
                <a:latin typeface="Verdana"/>
                <a:cs typeface="Verdana"/>
              </a:rPr>
              <a:t>comp</a:t>
            </a:r>
            <a:r>
              <a:rPr b="1" i="1" spc="-10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b="1" i="1" spc="-5" dirty="0">
                <a:solidFill>
                  <a:srgbClr val="4E2793"/>
                </a:solidFill>
                <a:latin typeface="Verdana"/>
                <a:cs typeface="Verdana"/>
              </a:rPr>
              <a:t>n</a:t>
            </a:r>
            <a:r>
              <a:rPr b="1" i="1" spc="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b="1" i="1" spc="-20" dirty="0">
                <a:solidFill>
                  <a:srgbClr val="4E2793"/>
                </a:solidFill>
                <a:latin typeface="Verdana"/>
                <a:cs typeface="Verdana"/>
              </a:rPr>
              <a:t>n</a:t>
            </a:r>
            <a:r>
              <a:rPr b="1" i="1" spc="-10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b="1" i="1" spc="3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5" dirty="0">
                <a:solidFill>
                  <a:srgbClr val="4E2793"/>
                </a:solidFill>
                <a:latin typeface="Verdana"/>
                <a:cs typeface="Verdana"/>
              </a:rPr>
              <a:t>wil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l</a:t>
            </a:r>
            <a:r>
              <a:rPr i="1" spc="2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b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i="1" spc="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su</a:t>
            </a:r>
            <a:r>
              <a:rPr i="1" spc="-25" dirty="0">
                <a:solidFill>
                  <a:srgbClr val="4E2793"/>
                </a:solidFill>
                <a:latin typeface="Verdana"/>
                <a:cs typeface="Verdana"/>
              </a:rPr>
              <a:t>b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jecte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d</a:t>
            </a:r>
            <a:r>
              <a:rPr i="1" spc="4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to</a:t>
            </a:r>
            <a:endParaRPr dirty="0">
              <a:latin typeface="Verdana"/>
              <a:cs typeface="Verdana"/>
            </a:endParaRPr>
          </a:p>
          <a:p>
            <a:pPr marL="698500">
              <a:spcBef>
                <a:spcPts val="430"/>
              </a:spcBef>
            </a:pPr>
            <a:r>
              <a:rPr b="1" i="1" spc="-5" dirty="0">
                <a:solidFill>
                  <a:srgbClr val="4E2793"/>
                </a:solidFill>
                <a:latin typeface="Verdana"/>
                <a:cs typeface="Verdana"/>
              </a:rPr>
              <a:t>du</a:t>
            </a:r>
            <a:r>
              <a:rPr b="1" i="1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b="1" i="1" spc="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b="1" i="1" spc="-15" dirty="0">
                <a:solidFill>
                  <a:srgbClr val="4E2793"/>
                </a:solidFill>
                <a:latin typeface="Verdana"/>
                <a:cs typeface="Verdana"/>
              </a:rPr>
              <a:t>dil</a:t>
            </a:r>
            <a:r>
              <a:rPr b="1" i="1" dirty="0">
                <a:solidFill>
                  <a:srgbClr val="4E2793"/>
                </a:solidFill>
                <a:latin typeface="Verdana"/>
                <a:cs typeface="Verdana"/>
              </a:rPr>
              <a:t>igen</a:t>
            </a:r>
            <a:r>
              <a:rPr b="1" i="1" spc="-5" dirty="0">
                <a:solidFill>
                  <a:srgbClr val="4E2793"/>
                </a:solidFill>
                <a:latin typeface="Verdana"/>
                <a:cs typeface="Verdana"/>
              </a:rPr>
              <a:t>c</a:t>
            </a:r>
            <a:r>
              <a:rPr b="1" i="1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b="1" i="1" spc="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b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y</a:t>
            </a:r>
            <a:r>
              <a:rPr i="1" spc="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the</a:t>
            </a:r>
            <a:r>
              <a:rPr i="1" spc="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i="1" spc="-15" dirty="0">
                <a:solidFill>
                  <a:srgbClr val="4E2793"/>
                </a:solidFill>
                <a:latin typeface="Verdana"/>
                <a:cs typeface="Verdana"/>
              </a:rPr>
              <a:t>EC FUND 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.</a:t>
            </a:r>
            <a:endParaRPr dirty="0">
              <a:latin typeface="Verdana"/>
              <a:cs typeface="Verdana"/>
            </a:endParaRPr>
          </a:p>
          <a:p>
            <a:pPr marL="299085" indent="-286385">
              <a:spcBef>
                <a:spcPts val="925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Tim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e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-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t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o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-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inform</a:t>
            </a:r>
            <a:r>
              <a:rPr sz="2000" dirty="0">
                <a:solidFill>
                  <a:srgbClr val="4E2793"/>
                </a:solidFill>
                <a:latin typeface="Verdana"/>
                <a:cs typeface="Verdana"/>
              </a:rPr>
              <a:t>:</a:t>
            </a:r>
            <a:r>
              <a:rPr sz="2000" spc="-3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4E2793"/>
                </a:solidFill>
                <a:latin typeface="Verdana"/>
                <a:cs typeface="Verdana"/>
              </a:rPr>
              <a:t>3</a:t>
            </a:r>
            <a:r>
              <a:rPr sz="2000" spc="-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4E2793"/>
                </a:solidFill>
                <a:latin typeface="Verdana"/>
                <a:cs typeface="Verdana"/>
              </a:rPr>
              <a:t>m</a:t>
            </a:r>
            <a:r>
              <a:rPr sz="2000" dirty="0">
                <a:solidFill>
                  <a:srgbClr val="4E2793"/>
                </a:solidFill>
                <a:latin typeface="Verdana"/>
                <a:cs typeface="Verdana"/>
              </a:rPr>
              <a:t>onths</a:t>
            </a:r>
            <a:endParaRPr sz="20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Time-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t</a:t>
            </a:r>
            <a:r>
              <a:rPr sz="2000" b="1" dirty="0">
                <a:solidFill>
                  <a:srgbClr val="EC6D1F"/>
                </a:solidFill>
                <a:latin typeface="Verdana"/>
                <a:cs typeface="Verdana"/>
              </a:rPr>
              <a:t>o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-gr</a:t>
            </a:r>
            <a:r>
              <a:rPr sz="2000" b="1" spc="5" dirty="0">
                <a:solidFill>
                  <a:srgbClr val="EC6D1F"/>
                </a:solidFill>
                <a:latin typeface="Verdana"/>
                <a:cs typeface="Verdana"/>
              </a:rPr>
              <a:t>a</a:t>
            </a:r>
            <a:r>
              <a:rPr sz="2000" b="1" spc="-5" dirty="0">
                <a:solidFill>
                  <a:srgbClr val="EC6D1F"/>
                </a:solidFill>
                <a:latin typeface="Verdana"/>
                <a:cs typeface="Verdana"/>
              </a:rPr>
              <a:t>nt</a:t>
            </a:r>
            <a:endParaRPr sz="2000" dirty="0">
              <a:latin typeface="Verdana"/>
              <a:cs typeface="Verdana"/>
            </a:endParaRPr>
          </a:p>
          <a:p>
            <a:pPr marL="698500" lvl="1" indent="-228600">
              <a:spcBef>
                <a:spcPts val="894"/>
              </a:spcBef>
              <a:buClr>
                <a:srgbClr val="EC6D1F"/>
              </a:buClr>
              <a:buFont typeface="Verdana"/>
              <a:buChar char="-"/>
              <a:tabLst>
                <a:tab pos="698500" algn="l"/>
              </a:tabLst>
            </a:pPr>
            <a:r>
              <a:rPr i="1" spc="-20" dirty="0">
                <a:solidFill>
                  <a:srgbClr val="4E2793"/>
                </a:solidFill>
                <a:latin typeface="Verdana"/>
                <a:cs typeface="Verdana"/>
              </a:rPr>
              <a:t>Gran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i="1" spc="-5" dirty="0">
                <a:solidFill>
                  <a:srgbClr val="4E2793"/>
                </a:solidFill>
                <a:latin typeface="Verdana"/>
                <a:cs typeface="Verdana"/>
              </a:rPr>
              <a:t>-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par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:</a:t>
            </a:r>
            <a:r>
              <a:rPr i="1" spc="-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5" dirty="0">
                <a:solidFill>
                  <a:srgbClr val="4E2793"/>
                </a:solidFill>
                <a:latin typeface="Verdana"/>
                <a:cs typeface="Verdana"/>
              </a:rPr>
              <a:t>6</a:t>
            </a:r>
            <a:r>
              <a:rPr i="1" spc="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20" dirty="0">
                <a:solidFill>
                  <a:srgbClr val="4E2793"/>
                </a:solidFill>
                <a:latin typeface="Verdana"/>
                <a:cs typeface="Verdana"/>
              </a:rPr>
              <a:t>months</a:t>
            </a:r>
            <a:endParaRPr dirty="0">
              <a:latin typeface="Verdana"/>
              <a:cs typeface="Verdana"/>
            </a:endParaRPr>
          </a:p>
          <a:p>
            <a:pPr marL="698500" lvl="1" indent="-228600">
              <a:lnSpc>
                <a:spcPts val="2110"/>
              </a:lnSpc>
              <a:spcBef>
                <a:spcPts val="865"/>
              </a:spcBef>
              <a:buClr>
                <a:srgbClr val="EC6D1F"/>
              </a:buClr>
              <a:buFont typeface="Verdana"/>
              <a:buChar char="-"/>
              <a:tabLst>
                <a:tab pos="698500" algn="l"/>
              </a:tabLst>
            </a:pPr>
            <a:r>
              <a:rPr i="1" spc="-5" dirty="0">
                <a:solidFill>
                  <a:srgbClr val="4E2793"/>
                </a:solidFill>
                <a:latin typeface="Verdana"/>
                <a:cs typeface="Verdana"/>
              </a:rPr>
              <a:t>Equit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y</a:t>
            </a:r>
            <a:r>
              <a:rPr i="1" spc="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10" dirty="0">
                <a:solidFill>
                  <a:srgbClr val="4E2793"/>
                </a:solidFill>
                <a:latin typeface="Verdana"/>
                <a:cs typeface="Verdana"/>
              </a:rPr>
              <a:t>part:</a:t>
            </a:r>
            <a:r>
              <a:rPr i="1" spc="-5" dirty="0">
                <a:solidFill>
                  <a:srgbClr val="4E2793"/>
                </a:solidFill>
                <a:latin typeface="Verdana"/>
                <a:cs typeface="Verdana"/>
              </a:rPr>
              <a:t> +</a:t>
            </a:r>
            <a:r>
              <a:rPr i="1" dirty="0">
                <a:solidFill>
                  <a:srgbClr val="4E2793"/>
                </a:solidFill>
                <a:latin typeface="Verdana"/>
                <a:cs typeface="Verdana"/>
              </a:rPr>
              <a:t>3</a:t>
            </a:r>
            <a:r>
              <a:rPr i="1" spc="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i="1" spc="-20" dirty="0">
                <a:solidFill>
                  <a:srgbClr val="4E2793"/>
                </a:solidFill>
                <a:latin typeface="Verdana"/>
                <a:cs typeface="Verdana"/>
              </a:rPr>
              <a:t>months</a:t>
            </a:r>
            <a:endParaRPr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1722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14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8414" y="-122555"/>
            <a:ext cx="9267305" cy="1325563"/>
          </a:xfrm>
        </p:spPr>
        <p:txBody>
          <a:bodyPr>
            <a:normAutofit/>
          </a:bodyPr>
          <a:lstStyle/>
          <a:p>
            <a:r>
              <a:rPr lang="fr-BE" sz="4000" spc="-25" dirty="0" err="1"/>
              <a:t>Fast</a:t>
            </a:r>
            <a:r>
              <a:rPr lang="fr-BE" sz="4000" spc="-25" dirty="0"/>
              <a:t> </a:t>
            </a:r>
            <a:r>
              <a:rPr lang="fr-BE" sz="4000" spc="-25" dirty="0" err="1"/>
              <a:t>Track</a:t>
            </a:r>
            <a:r>
              <a:rPr lang="fr-BE" sz="4000" spc="-25" dirty="0"/>
              <a:t> to Innovation – FTI </a:t>
            </a:r>
            <a:endParaRPr lang="el-GR" sz="4000" spc="-25" dirty="0"/>
          </a:p>
        </p:txBody>
      </p:sp>
      <p:sp>
        <p:nvSpPr>
          <p:cNvPr id="2" name="Rectangle 1"/>
          <p:cNvSpPr/>
          <p:nvPr/>
        </p:nvSpPr>
        <p:spPr>
          <a:xfrm>
            <a:off x="2086494" y="1507808"/>
            <a:ext cx="7498080" cy="4619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085" indent="-286385"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F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st</a:t>
            </a:r>
            <a:r>
              <a:rPr lang="en-US" sz="2400" spc="-2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g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-t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-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m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r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k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of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an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indust</a:t>
            </a:r>
            <a:r>
              <a:rPr lang="en-US" sz="2400" spc="15" dirty="0">
                <a:solidFill>
                  <a:srgbClr val="4E2793"/>
                </a:solidFill>
                <a:latin typeface="Verdana"/>
                <a:cs typeface="Verdana"/>
              </a:rPr>
              <a:t>r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y-dr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i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ven,</a:t>
            </a:r>
            <a:r>
              <a:rPr lang="en-US" sz="2400" spc="-3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innovative</a:t>
            </a:r>
            <a:endParaRPr lang="en-US" sz="2400" dirty="0">
              <a:latin typeface="Verdana"/>
              <a:cs typeface="Verdana"/>
            </a:endParaRPr>
          </a:p>
          <a:p>
            <a:pPr marL="299085">
              <a:spcBef>
                <a:spcPts val="480"/>
              </a:spcBef>
            </a:pP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conc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p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lang="en-US" sz="2400" spc="-3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gr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w 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nd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sca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l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e-u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p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.</a:t>
            </a:r>
            <a:endParaRPr lang="en-US" sz="24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C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-cr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at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i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on</a:t>
            </a:r>
            <a:r>
              <a:rPr lang="en-US" sz="2400" spc="-2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and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op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e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n</a:t>
            </a:r>
            <a:r>
              <a:rPr lang="en-US" sz="2400" spc="-1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innovat</a:t>
            </a:r>
            <a:r>
              <a:rPr lang="en-US" sz="2400" spc="15" dirty="0">
                <a:solidFill>
                  <a:srgbClr val="4E2793"/>
                </a:solidFill>
                <a:latin typeface="Verdana"/>
                <a:cs typeface="Verdana"/>
              </a:rPr>
              <a:t>i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on.</a:t>
            </a:r>
            <a:endParaRPr lang="en-US" sz="24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Grant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-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only</a:t>
            </a:r>
            <a:endParaRPr lang="en-US" sz="24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Botto</a:t>
            </a:r>
            <a:r>
              <a:rPr lang="en-US" sz="2400" b="1" spc="5" dirty="0">
                <a:solidFill>
                  <a:srgbClr val="4E2793"/>
                </a:solidFill>
                <a:latin typeface="Verdana"/>
                <a:cs typeface="Verdana"/>
              </a:rPr>
              <a:t>m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-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up</a:t>
            </a:r>
            <a:endParaRPr lang="en-US" sz="24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Conso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rti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of</a:t>
            </a:r>
            <a:r>
              <a:rPr lang="en-US" sz="2400" b="1" spc="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3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-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5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—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m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a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ndato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r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y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 industr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y</a:t>
            </a:r>
            <a:r>
              <a:rPr lang="en-US" sz="2400" spc="3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invo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lve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me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nt</a:t>
            </a:r>
            <a:endParaRPr lang="en-US" sz="24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U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p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spc="-5" dirty="0">
                <a:solidFill>
                  <a:srgbClr val="4E2793"/>
                </a:solidFill>
                <a:latin typeface="Verdana"/>
                <a:cs typeface="Verdana"/>
              </a:rPr>
              <a:t>t</a:t>
            </a:r>
            <a:r>
              <a:rPr lang="en-US" sz="2400" dirty="0">
                <a:solidFill>
                  <a:srgbClr val="4E2793"/>
                </a:solidFill>
                <a:latin typeface="Verdana"/>
                <a:cs typeface="Verdana"/>
              </a:rPr>
              <a:t>o</a:t>
            </a:r>
            <a:r>
              <a:rPr lang="en-US" sz="2400" spc="-10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€3 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million</a:t>
            </a:r>
            <a:endParaRPr lang="en-US" sz="2400" dirty="0">
              <a:latin typeface="Verdana"/>
              <a:cs typeface="Verdana"/>
            </a:endParaRPr>
          </a:p>
          <a:p>
            <a:pPr marL="299085" indent="-286385">
              <a:spcBef>
                <a:spcPts val="960"/>
              </a:spcBef>
              <a:buClr>
                <a:srgbClr val="EC6D1F"/>
              </a:buClr>
              <a:buFont typeface="Verdana"/>
              <a:buChar char="•"/>
              <a:tabLst>
                <a:tab pos="299720" algn="l"/>
              </a:tabLst>
            </a:pP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36</a:t>
            </a:r>
            <a:r>
              <a:rPr lang="en-US" sz="2400" b="1" spc="5" dirty="0">
                <a:solidFill>
                  <a:srgbClr val="4E2793"/>
                </a:solidFill>
                <a:latin typeface="Verdana"/>
                <a:cs typeface="Verdana"/>
              </a:rPr>
              <a:t> </a:t>
            </a:r>
            <a:r>
              <a:rPr lang="en-US" sz="2400" b="1" spc="-5" dirty="0">
                <a:solidFill>
                  <a:srgbClr val="4E2793"/>
                </a:solidFill>
                <a:latin typeface="Verdana"/>
                <a:cs typeface="Verdana"/>
              </a:rPr>
              <a:t>mo</a:t>
            </a:r>
            <a:r>
              <a:rPr lang="en-US" sz="2400" b="1" dirty="0">
                <a:solidFill>
                  <a:srgbClr val="4E2793"/>
                </a:solidFill>
                <a:latin typeface="Verdana"/>
                <a:cs typeface="Verdana"/>
              </a:rPr>
              <a:t>nths</a:t>
            </a:r>
            <a:endParaRPr lang="en-US" sz="2400" dirty="0">
              <a:latin typeface="Verdana"/>
              <a:cs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5413" y="3244334"/>
            <a:ext cx="2881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pc="-25" dirty="0" err="1">
                <a:solidFill>
                  <a:srgbClr val="EC6D1F"/>
                </a:solidFill>
              </a:rPr>
              <a:t>Fas</a:t>
            </a:r>
            <a:r>
              <a:rPr lang="fr-BE" spc="-15" dirty="0" err="1">
                <a:solidFill>
                  <a:srgbClr val="EC6D1F"/>
                </a:solidFill>
              </a:rPr>
              <a:t>t</a:t>
            </a:r>
            <a:r>
              <a:rPr lang="fr-BE" spc="15" dirty="0">
                <a:solidFill>
                  <a:srgbClr val="EC6D1F"/>
                </a:solidFill>
              </a:rPr>
              <a:t> </a:t>
            </a:r>
            <a:r>
              <a:rPr lang="fr-BE" spc="-20" dirty="0" err="1">
                <a:solidFill>
                  <a:srgbClr val="EC6D1F"/>
                </a:solidFill>
              </a:rPr>
              <a:t>Track</a:t>
            </a:r>
            <a:r>
              <a:rPr lang="fr-BE" spc="10" dirty="0">
                <a:solidFill>
                  <a:srgbClr val="EC6D1F"/>
                </a:solidFill>
              </a:rPr>
              <a:t> </a:t>
            </a:r>
            <a:r>
              <a:rPr lang="fr-BE" spc="-20" dirty="0">
                <a:solidFill>
                  <a:srgbClr val="EC6D1F"/>
                </a:solidFill>
              </a:rPr>
              <a:t>to</a:t>
            </a:r>
            <a:r>
              <a:rPr lang="fr-BE" spc="-5" dirty="0">
                <a:solidFill>
                  <a:srgbClr val="EC6D1F"/>
                </a:solidFill>
              </a:rPr>
              <a:t> </a:t>
            </a:r>
            <a:r>
              <a:rPr lang="fr-BE" spc="-20" dirty="0">
                <a:solidFill>
                  <a:srgbClr val="EC6D1F"/>
                </a:solidFill>
              </a:rPr>
              <a:t>In</a:t>
            </a:r>
            <a:r>
              <a:rPr lang="fr-BE" spc="-35" dirty="0">
                <a:solidFill>
                  <a:srgbClr val="EC6D1F"/>
                </a:solidFill>
              </a:rPr>
              <a:t>n</a:t>
            </a:r>
            <a:r>
              <a:rPr lang="fr-BE" spc="-20" dirty="0">
                <a:solidFill>
                  <a:srgbClr val="EC6D1F"/>
                </a:solidFill>
              </a:rPr>
              <a:t>o</a:t>
            </a:r>
            <a:r>
              <a:rPr lang="fr-BE" spc="-30" dirty="0">
                <a:solidFill>
                  <a:srgbClr val="EC6D1F"/>
                </a:solidFill>
              </a:rPr>
              <a:t>v</a:t>
            </a:r>
            <a:r>
              <a:rPr lang="fr-BE" spc="-20" dirty="0">
                <a:solidFill>
                  <a:srgbClr val="EC6D1F"/>
                </a:solidFill>
              </a:rPr>
              <a:t>ation – </a:t>
            </a:r>
            <a:r>
              <a:rPr lang="fr-BE" spc="-20" dirty="0">
                <a:solidFill>
                  <a:schemeClr val="accent1"/>
                </a:solidFill>
              </a:rPr>
              <a:t>FTI</a:t>
            </a:r>
            <a:r>
              <a:rPr lang="fr-BE" spc="-20" dirty="0">
                <a:solidFill>
                  <a:srgbClr val="EC6D1F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866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15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9414" y="-71330"/>
            <a:ext cx="9267305" cy="1325563"/>
          </a:xfrm>
        </p:spPr>
        <p:txBody>
          <a:bodyPr/>
          <a:lstStyle/>
          <a:p>
            <a:r>
              <a:rPr lang="en-US" dirty="0"/>
              <a:t>EIC Accelerator, Success Stories</a:t>
            </a:r>
            <a:endParaRPr lang="el-GR" dirty="0"/>
          </a:p>
        </p:txBody>
      </p:sp>
      <p:pic>
        <p:nvPicPr>
          <p:cNvPr id="7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18" y="1974771"/>
            <a:ext cx="4319358" cy="4038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561" y="198120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u="sng" dirty="0" err="1">
                <a:solidFill>
                  <a:srgbClr val="000000"/>
                </a:solidFill>
                <a:latin typeface="Verdana"/>
              </a:rPr>
              <a:t>PanePowerSW</a:t>
            </a:r>
            <a:r>
              <a:rPr lang="en-US" b="1" u="sng" dirty="0">
                <a:solidFill>
                  <a:srgbClr val="000000"/>
                </a:solidFill>
                <a:latin typeface="Verdana"/>
              </a:rPr>
              <a:t>: </a:t>
            </a:r>
          </a:p>
          <a:p>
            <a:pPr lvl="0"/>
            <a:endParaRPr lang="el-GR" b="1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latin typeface="Verdana"/>
              </a:rPr>
              <a:t>Transparent Photovoltaic Panels</a:t>
            </a:r>
          </a:p>
          <a:p>
            <a:pPr lvl="0"/>
            <a:endParaRPr lang="en-US" b="1" u="sng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l-GR" dirty="0">
                <a:solidFill>
                  <a:srgbClr val="000000"/>
                </a:solidFill>
                <a:latin typeface="Verdana"/>
              </a:rPr>
              <a:t>για Ενεργειακά αυτόνομα </a:t>
            </a:r>
            <a:r>
              <a:rPr lang="el-GR" b="1" dirty="0">
                <a:solidFill>
                  <a:srgbClr val="000000"/>
                </a:solidFill>
                <a:latin typeface="Verdana"/>
              </a:rPr>
              <a:t>Θερμοκήπια</a:t>
            </a:r>
            <a:r>
              <a:rPr lang="el-GR" dirty="0">
                <a:solidFill>
                  <a:srgbClr val="000000"/>
                </a:solidFill>
                <a:latin typeface="Verdana"/>
              </a:rPr>
              <a:t> και Γυάλινα </a:t>
            </a:r>
            <a:r>
              <a:rPr lang="el-GR" b="1" dirty="0">
                <a:solidFill>
                  <a:srgbClr val="000000"/>
                </a:solidFill>
                <a:latin typeface="Verdana"/>
              </a:rPr>
              <a:t>Κτίρια</a:t>
            </a:r>
            <a:r>
              <a:rPr lang="el-GR" dirty="0">
                <a:solidFill>
                  <a:srgbClr val="000000"/>
                </a:solidFill>
                <a:latin typeface="Verdana"/>
              </a:rPr>
              <a:t>.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For Autonomous Green Houses and Glass buildings. </a:t>
            </a:r>
            <a:endParaRPr lang="el-GR" dirty="0">
              <a:solidFill>
                <a:srgbClr val="000000"/>
              </a:solidFill>
              <a:latin typeface="Verdana"/>
            </a:endParaRPr>
          </a:p>
          <a:p>
            <a:pPr lvl="0"/>
            <a:endParaRPr lang="el-GR" dirty="0">
              <a:solidFill>
                <a:srgbClr val="000000"/>
              </a:solidFill>
              <a:latin typeface="Verdana"/>
            </a:endParaRPr>
          </a:p>
          <a:p>
            <a:pPr lvl="0"/>
            <a:endParaRPr lang="el-GR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latin typeface="Verdana"/>
              </a:rPr>
              <a:t>Company</a:t>
            </a:r>
            <a:r>
              <a:rPr lang="el-GR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Brite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Solar</a:t>
            </a:r>
          </a:p>
        </p:txBody>
      </p:sp>
    </p:spTree>
    <p:extLst>
      <p:ext uri="{BB962C8B-B14F-4D97-AF65-F5344CB8AC3E}">
        <p14:creationId xmlns:p14="http://schemas.microsoft.com/office/powerpoint/2010/main" val="169282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16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2332" y="-340580"/>
            <a:ext cx="9267305" cy="1325563"/>
          </a:xfrm>
        </p:spPr>
        <p:txBody>
          <a:bodyPr/>
          <a:lstStyle/>
          <a:p>
            <a:r>
              <a:rPr lang="en-US" dirty="0"/>
              <a:t>EIC Accelerator, Success Stories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1833561" y="71628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 err="1">
                <a:solidFill>
                  <a:srgbClr val="000000"/>
                </a:solidFill>
                <a:latin typeface="Verdana"/>
              </a:rPr>
              <a:t>PanePowerSW</a:t>
            </a:r>
            <a:r>
              <a:rPr lang="en-US" b="1" dirty="0">
                <a:solidFill>
                  <a:srgbClr val="000000"/>
                </a:solidFill>
                <a:latin typeface="Verdana"/>
              </a:rPr>
              <a:t>: </a:t>
            </a:r>
          </a:p>
          <a:p>
            <a:pPr lvl="0"/>
            <a:endParaRPr lang="el-GR" b="1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b="1" u="sng" dirty="0">
                <a:solidFill>
                  <a:srgbClr val="000000"/>
                </a:solidFill>
                <a:latin typeface="Verdana"/>
              </a:rPr>
              <a:t>COCOA In Vitro </a:t>
            </a:r>
            <a:r>
              <a:rPr lang="en-US" b="1" u="sng" dirty="0" err="1">
                <a:solidFill>
                  <a:srgbClr val="000000"/>
                </a:solidFill>
                <a:latin typeface="Verdana"/>
              </a:rPr>
              <a:t>PROpagation</a:t>
            </a:r>
            <a:endParaRPr lang="el-GR" b="1" u="sng" dirty="0">
              <a:solidFill>
                <a:srgbClr val="000000"/>
              </a:solidFill>
              <a:latin typeface="Verdana"/>
            </a:endParaRPr>
          </a:p>
          <a:p>
            <a:pPr lvl="0"/>
            <a:endParaRPr lang="en-US" b="1" u="sng" dirty="0">
              <a:solidFill>
                <a:srgbClr val="000000"/>
              </a:solidFill>
              <a:latin typeface="Verdana"/>
            </a:endParaRPr>
          </a:p>
          <a:p>
            <a:r>
              <a:rPr lang="en-US" b="1" u="sng" dirty="0">
                <a:solidFill>
                  <a:srgbClr val="000000"/>
                </a:solidFill>
              </a:rPr>
              <a:t>Demand for cocoa is on the rise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Micropropagation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has emerged as an important global agro-technology routine used for </a:t>
            </a:r>
            <a:r>
              <a:rPr lang="en-US" b="1" dirty="0">
                <a:solidFill>
                  <a:srgbClr val="000000"/>
                </a:solidFill>
              </a:rPr>
              <a:t>rapid generation </a:t>
            </a:r>
            <a:r>
              <a:rPr lang="en-US" dirty="0">
                <a:solidFill>
                  <a:srgbClr val="000000"/>
                </a:solidFill>
              </a:rPr>
              <a:t>of high quality, uniform and disease-free </a:t>
            </a:r>
            <a:r>
              <a:rPr lang="en-US" b="1" dirty="0">
                <a:solidFill>
                  <a:srgbClr val="000000"/>
                </a:solidFill>
              </a:rPr>
              <a:t>planting material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The SME can answer the increase on demand by presenting a maximum production capacity of: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1 million cocoa plants</a:t>
            </a:r>
            <a:r>
              <a:rPr lang="en-US" dirty="0">
                <a:solidFill>
                  <a:srgbClr val="000000"/>
                </a:solidFill>
              </a:rPr>
              <a:t> and a net profit of </a:t>
            </a:r>
            <a:r>
              <a:rPr lang="en-US" b="1" dirty="0">
                <a:solidFill>
                  <a:srgbClr val="000000"/>
                </a:solidFill>
              </a:rPr>
              <a:t>€600,000</a:t>
            </a:r>
            <a:r>
              <a:rPr lang="en-US" dirty="0">
                <a:solidFill>
                  <a:srgbClr val="000000"/>
                </a:solidFill>
              </a:rPr>
              <a:t>, enable a corporate growth of a total net profit of €1,200 million by 2020. </a:t>
            </a:r>
          </a:p>
          <a:p>
            <a:pPr lvl="0"/>
            <a:endParaRPr lang="el-GR" dirty="0">
              <a:solidFill>
                <a:srgbClr val="000000"/>
              </a:solidFill>
              <a:latin typeface="Verdana"/>
            </a:endParaRPr>
          </a:p>
          <a:p>
            <a:pPr lvl="0"/>
            <a:endParaRPr lang="el-GR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latin typeface="Verdana"/>
              </a:rPr>
              <a:t>Company</a:t>
            </a:r>
            <a:r>
              <a:rPr lang="el-GR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CocoaPro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979" y="1690688"/>
            <a:ext cx="4203778" cy="31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7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17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4813" y="-254624"/>
            <a:ext cx="109284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 European Green Deal</a:t>
            </a:r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827"/>
          <a:stretch/>
        </p:blipFill>
        <p:spPr>
          <a:xfrm>
            <a:off x="2164080" y="731521"/>
            <a:ext cx="9890760" cy="49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6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18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4813" y="-254624"/>
            <a:ext cx="109284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The European Green Deal</a:t>
            </a:r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69" y="174884"/>
            <a:ext cx="7711834" cy="6122571"/>
          </a:xfrm>
          <a:prstGeom prst="rect">
            <a:avLst/>
          </a:prstGeom>
        </p:spPr>
      </p:pic>
      <p:sp>
        <p:nvSpPr>
          <p:cNvPr id="9" name="Έλλειψη 3"/>
          <p:cNvSpPr/>
          <p:nvPr/>
        </p:nvSpPr>
        <p:spPr>
          <a:xfrm>
            <a:off x="4739639" y="3002280"/>
            <a:ext cx="1142307" cy="11625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7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19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8053" y="-269864"/>
            <a:ext cx="109284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The European Green Deal goals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857834"/>
            <a:ext cx="830579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Make the EU climate neutral by 2050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Restore biodiversity and cut pollution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Invest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environmentally-friendly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</a:rPr>
              <a:t> technologies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Support the industry in innovating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Boost the efficient use of resources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Move to a clean, circular economy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Roll out cleaner, cheaper and healthier forms of transport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Decarbonise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</a:rPr>
              <a:t> the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sector</a:t>
            </a:r>
            <a:endParaRPr lang="fr-BE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Ensure buildings are more energy efficient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Work with international partners to improve global environmental standards</a:t>
            </a:r>
          </a:p>
        </p:txBody>
      </p:sp>
    </p:spTree>
    <p:extLst>
      <p:ext uri="{BB962C8B-B14F-4D97-AF65-F5344CB8AC3E}">
        <p14:creationId xmlns:p14="http://schemas.microsoft.com/office/powerpoint/2010/main" val="261327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C67F6E-ACB2-4381-B541-228031F6E6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1302F3-4797-403E-9DD9-BD220457E1EB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145C085-579C-4FB6-B7EF-4FE46D27F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pPr/>
              <a:t>2</a:t>
            </a:fld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51" y="0"/>
            <a:ext cx="7248772" cy="6895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16743" y="-125699"/>
            <a:ext cx="3275257" cy="714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Composite architectures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composable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enterprise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modular design enabling organizations to “recompose” if needed, like during a pandemic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2) </a:t>
            </a:r>
            <a:r>
              <a:rPr kumimoji="0" lang="fr-B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Algorithmic</a:t>
            </a: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 trust</a:t>
            </a:r>
          </a:p>
          <a:p>
            <a:pPr marL="800100" marR="0" lvl="1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authenticated provenance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Authenticating assets on the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blockchain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 ensuring they’re not fake</a:t>
            </a:r>
            <a:endParaRPr kumimoji="0" 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3) </a:t>
            </a:r>
            <a:r>
              <a:rPr kumimoji="0" lang="fr-B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Beyond</a:t>
            </a: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 </a:t>
            </a:r>
            <a:r>
              <a:rPr kumimoji="0" lang="fr-B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silicon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726663" marR="0" lvl="1" indent="-269463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DNA computing and storage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data is encoded in synthetic DNA for storage &amp;  enzymes process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 it</a:t>
            </a:r>
            <a:endParaRPr kumimoji="0" 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4) </a:t>
            </a: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Formative AI</a:t>
            </a:r>
          </a:p>
          <a:p>
            <a:pPr marL="800100" marR="0" lvl="1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generative AI, 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 AI that can create new novel content (images, video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etc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) can be used for Deep fake or Drug discovery</a:t>
            </a:r>
          </a:p>
          <a:p>
            <a:pPr marL="726663" marR="0" lvl="1" indent="-269463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2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5) </a:t>
            </a:r>
            <a:r>
              <a:rPr kumimoji="0" lang="fr-B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Digitalme:</a:t>
            </a:r>
            <a:r>
              <a:rPr kumimoji="0" lang="fr-BE" sz="180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Brain</a:t>
            </a:r>
            <a:r>
              <a:rPr lang="fr-BE" kern="0" noProof="0" dirty="0" err="1">
                <a:solidFill>
                  <a:srgbClr val="333333"/>
                </a:solidFill>
              </a:rPr>
              <a:t>-Maching</a:t>
            </a:r>
            <a:r>
              <a:rPr lang="fr-BE" kern="0" noProof="0" dirty="0">
                <a:solidFill>
                  <a:srgbClr val="333333"/>
                </a:solidFill>
              </a:rPr>
              <a:t> interfaces/ </a:t>
            </a:r>
            <a:r>
              <a:rPr lang="fr-BE" kern="0" noProof="0" dirty="0" err="1">
                <a:solidFill>
                  <a:srgbClr val="333333"/>
                </a:solidFill>
              </a:rPr>
              <a:t>ask</a:t>
            </a:r>
            <a:r>
              <a:rPr lang="fr-BE" kern="0" noProof="0" dirty="0">
                <a:solidFill>
                  <a:srgbClr val="333333"/>
                </a:solidFill>
              </a:rPr>
              <a:t> </a:t>
            </a:r>
            <a:r>
              <a:rPr lang="fr-BE" kern="0" noProof="0" dirty="0" err="1">
                <a:solidFill>
                  <a:srgbClr val="333333"/>
                </a:solidFill>
              </a:rPr>
              <a:t>Elon</a:t>
            </a:r>
            <a:r>
              <a:rPr lang="fr-BE" kern="0" noProof="0" dirty="0">
                <a:solidFill>
                  <a:srgbClr val="333333"/>
                </a:solidFill>
              </a:rPr>
              <a:t> </a:t>
            </a:r>
            <a:r>
              <a:rPr lang="fr-BE" kern="0" noProof="0" dirty="0" err="1">
                <a:solidFill>
                  <a:srgbClr val="333333"/>
                </a:solidFill>
              </a:rPr>
              <a:t>Musk</a:t>
            </a:r>
            <a:endParaRPr kumimoji="0" lang="fr-BE" sz="180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350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20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4813" y="-254624"/>
            <a:ext cx="109284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From Farm to Fork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0337" y="671893"/>
            <a:ext cx="101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healthier and more sustainable EU food system is a cornerstone of the European Green Deal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03705" y="1157958"/>
            <a:ext cx="219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b="1" dirty="0"/>
              <a:t>2030 </a:t>
            </a:r>
            <a:r>
              <a:rPr lang="fr-BE" sz="2800" b="1" dirty="0" err="1"/>
              <a:t>targets</a:t>
            </a:r>
            <a:r>
              <a:rPr lang="fr-BE" sz="2800" b="1" dirty="0"/>
              <a:t>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00" y="1852076"/>
            <a:ext cx="942975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100" y="2910262"/>
            <a:ext cx="1162050" cy="962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487" y="4122387"/>
            <a:ext cx="1057275" cy="790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100" y="5163062"/>
            <a:ext cx="1066800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51690"/>
          <a:stretch/>
        </p:blipFill>
        <p:spPr>
          <a:xfrm>
            <a:off x="8115296" y="6297455"/>
            <a:ext cx="3733800" cy="4739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90544" y="1860112"/>
            <a:ext cx="7704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reduce the use of chemical and more hazardous pesticides by 50%</a:t>
            </a:r>
            <a:r>
              <a:rPr lang="fr-BE" sz="2800" b="1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90545" y="3115019"/>
            <a:ext cx="7704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reduce nutrient losses by at least 50%, reduce fertilizer use by at least 20%</a:t>
            </a:r>
            <a:endParaRPr lang="fr-BE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390545" y="4069126"/>
            <a:ext cx="94948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reduce the</a:t>
            </a:r>
            <a:br>
              <a:rPr lang="en-US" sz="2800" b="1" dirty="0"/>
            </a:br>
            <a:r>
              <a:rPr lang="en-US" sz="2800" b="1" dirty="0"/>
              <a:t>sale of antimicrobials for farmed animals &amp; </a:t>
            </a:r>
            <a:r>
              <a:rPr lang="en-US" sz="2800" b="1" dirty="0" err="1"/>
              <a:t>inaquaculture</a:t>
            </a:r>
            <a:r>
              <a:rPr lang="en-US" sz="2800" b="1" dirty="0"/>
              <a:t> by 50%.</a:t>
            </a:r>
            <a:endParaRPr lang="fr-BE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390544" y="5450823"/>
            <a:ext cx="8801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25 % of total farmland being used for organic farming by 2030.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3786045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21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4813" y="-254624"/>
            <a:ext cx="109284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The European Green Deal H2020 Calls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8640" y="9048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Preventing and fighting extreme wildfires with the integration and demonstration of innovative means    LC-GD-1-1-2020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4358640" y="18512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Towards Climate-Neutral and Socially Innovative Cities    LC-GD-1-2-2020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4358640" y="27025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u="sng" dirty="0" err="1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Climate-resilient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 Innovation Packages for EU </a:t>
            </a:r>
            <a:r>
              <a:rPr lang="fr-FR" u="sng" dirty="0" err="1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regions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    LC-GD-1-3-2020</a:t>
            </a:r>
            <a:r>
              <a:rPr lang="fr-FR" dirty="0"/>
              <a:t> </a:t>
            </a:r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4358640" y="35177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Building and renovating in an energy and resource efficient way    LC-GD-4-1-2020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10" name="Rectangle 9"/>
          <p:cNvSpPr/>
          <p:nvPr/>
        </p:nvSpPr>
        <p:spPr>
          <a:xfrm>
            <a:off x="4358640" y="43077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6"/>
              </a:rPr>
              <a:t>Green airports and ports as multimodal hubs for sustainable and smart mobility    LC-GD-5-1-2020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6197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22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4813" y="-254624"/>
            <a:ext cx="109284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The European Green Deal H2020 Calls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3880" y="10709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Testing and demonstrating systemic innovations in support of the Farm-to-Fork Strategy    LC-GD-6-1-2020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12" name="Rectangle 11"/>
          <p:cNvSpPr/>
          <p:nvPr/>
        </p:nvSpPr>
        <p:spPr>
          <a:xfrm>
            <a:off x="4373880" y="20733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Restoring biodiversity and ecosystem services    LC-GD-7-1-2020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4373880" y="30757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Innovative, systemic zero-pollution solutions to protect health, environment and natural resources from persistent and mobile chemicals    LC-GD-8-1-2020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13" name="Rectangle 12"/>
          <p:cNvSpPr/>
          <p:nvPr/>
        </p:nvSpPr>
        <p:spPr>
          <a:xfrm>
            <a:off x="4373880" y="43551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Fostering regulatory science to address combined exposures to industrial chemicals and pharmaceuticals: from science to evidence-based policies    LC-GD-8-2-2020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14" name="Rectangle 13"/>
          <p:cNvSpPr/>
          <p:nvPr/>
        </p:nvSpPr>
        <p:spPr>
          <a:xfrm>
            <a:off x="4373880" y="54163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6"/>
              </a:rPr>
              <a:t>Transparent &amp; Accessible Seas and Oceans: Towards a Digital Twin of the Ocean    LC-GD-9-3-2020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15" name="Έλλειψη 3"/>
          <p:cNvSpPr/>
          <p:nvPr/>
        </p:nvSpPr>
        <p:spPr>
          <a:xfrm>
            <a:off x="3596639" y="839663"/>
            <a:ext cx="7025641" cy="932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1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23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9765" y="-86132"/>
            <a:ext cx="10928466" cy="13255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LC-GD-6-1-2020: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Testing and demonstrating systemic innovations for sustainable food from farm to fork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 IA, 74 million, 6-4 million per project, TRL 5-7</a:t>
            </a: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1752525" y="1152319"/>
            <a:ext cx="4345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Proposals should pay particular attention to:</a:t>
            </a:r>
            <a:endParaRPr lang="el-GR" u="sng" dirty="0"/>
          </a:p>
        </p:txBody>
      </p:sp>
      <p:sp>
        <p:nvSpPr>
          <p:cNvPr id="8" name="Rectangle 7"/>
          <p:cNvSpPr/>
          <p:nvPr/>
        </p:nvSpPr>
        <p:spPr>
          <a:xfrm>
            <a:off x="1457325" y="1454770"/>
            <a:ext cx="6472236" cy="774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Apply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system thinking/approaches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to define the challenge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Multi-actor &amp; cross-</a:t>
            </a:r>
            <a:r>
              <a:rPr lang="en-US" b="1" dirty="0" err="1"/>
              <a:t>sectoral</a:t>
            </a:r>
            <a:r>
              <a:rPr lang="en-US" b="1" dirty="0"/>
              <a:t> approach to co-create, test and demonstrate solutions </a:t>
            </a:r>
            <a:r>
              <a:rPr lang="en-US" dirty="0"/>
              <a:t>from production to consumption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Include appropriate mix of innovations, such as: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Novel digital and space based technologies</a:t>
            </a:r>
            <a:r>
              <a:rPr lang="en-US" dirty="0"/>
              <a:t>(</a:t>
            </a:r>
            <a:r>
              <a:rPr lang="en-US" b="1" dirty="0" err="1"/>
              <a:t>EGNSS</a:t>
            </a:r>
            <a:r>
              <a:rPr lang="en-US" dirty="0" err="1"/>
              <a:t>and</a:t>
            </a:r>
            <a:r>
              <a:rPr lang="en-US" dirty="0"/>
              <a:t> </a:t>
            </a:r>
            <a:r>
              <a:rPr lang="en-US" b="1" dirty="0" err="1"/>
              <a:t>Copernicus</a:t>
            </a:r>
            <a:r>
              <a:rPr lang="en-US" dirty="0" err="1"/>
              <a:t>data</a:t>
            </a:r>
            <a:r>
              <a:rPr lang="en-US" dirty="0"/>
              <a:t> and services)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New business, supply chain, </a:t>
            </a:r>
            <a:r>
              <a:rPr lang="en-US" b="1" dirty="0" err="1"/>
              <a:t>goverancemodels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 err="1"/>
              <a:t>Ecological</a:t>
            </a:r>
            <a:r>
              <a:rPr lang="fr-BE" b="1" dirty="0"/>
              <a:t> and social innovations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b="1" dirty="0"/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Focus on </a:t>
            </a:r>
            <a:r>
              <a:rPr lang="en-US" b="1" dirty="0" err="1"/>
              <a:t>upscaling</a:t>
            </a:r>
            <a:r>
              <a:rPr lang="en-US" b="1" dirty="0"/>
              <a:t> innovations</a:t>
            </a:r>
            <a:r>
              <a:rPr lang="en-US" dirty="0"/>
              <a:t>(TRL 5-7), can include limited research </a:t>
            </a:r>
          </a:p>
          <a:p>
            <a:endParaRPr lang="el-GR" dirty="0"/>
          </a:p>
          <a:p>
            <a:endParaRPr lang="fr-BE" dirty="0"/>
          </a:p>
          <a:p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40040" y="1566015"/>
            <a:ext cx="4684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Understand behaviors, motivations and barriers, to maximize the uptake </a:t>
            </a:r>
            <a:r>
              <a:rPr lang="en-US" dirty="0"/>
              <a:t>of solutions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Take into account the </a:t>
            </a:r>
            <a:r>
              <a:rPr lang="en-US" b="1" dirty="0"/>
              <a:t>EU market regulatory frameworks</a:t>
            </a:r>
            <a:r>
              <a:rPr lang="en-US" dirty="0"/>
              <a:t>(e.g. safety, environmental)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Where</a:t>
            </a:r>
            <a:r>
              <a:rPr lang="fr-BE" dirty="0"/>
              <a:t> </a:t>
            </a:r>
            <a:r>
              <a:rPr lang="fr-BE" dirty="0" err="1"/>
              <a:t>appropriate,</a:t>
            </a:r>
            <a:r>
              <a:rPr lang="fr-BE" b="1" dirty="0" err="1"/>
              <a:t>capitalize</a:t>
            </a:r>
            <a:r>
              <a:rPr lang="fr-BE" b="1" dirty="0"/>
              <a:t> on </a:t>
            </a:r>
            <a:r>
              <a:rPr lang="fr-BE" b="1" dirty="0" err="1"/>
              <a:t>existing</a:t>
            </a:r>
            <a:r>
              <a:rPr lang="fr-BE" b="1" dirty="0"/>
              <a:t> </a:t>
            </a:r>
            <a:r>
              <a:rPr lang="fr-BE" b="1" dirty="0" err="1"/>
              <a:t>testing</a:t>
            </a:r>
            <a:r>
              <a:rPr lang="fr-BE" b="1" dirty="0"/>
              <a:t> and </a:t>
            </a:r>
            <a:r>
              <a:rPr lang="fr-BE" b="1" dirty="0" err="1"/>
              <a:t>demonstration</a:t>
            </a:r>
            <a:r>
              <a:rPr lang="fr-BE" b="1" dirty="0"/>
              <a:t> </a:t>
            </a:r>
            <a:r>
              <a:rPr lang="fr-BE" b="1" dirty="0" err="1"/>
              <a:t>facilities</a:t>
            </a:r>
            <a:r>
              <a:rPr lang="fr-BE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 err="1"/>
              <a:t>Deliver</a:t>
            </a:r>
            <a:r>
              <a:rPr lang="fr-BE" b="1" dirty="0"/>
              <a:t> and </a:t>
            </a:r>
            <a:r>
              <a:rPr lang="fr-BE" b="1" dirty="0" err="1"/>
              <a:t>implement</a:t>
            </a:r>
            <a:r>
              <a:rPr lang="fr-BE" b="1" dirty="0"/>
              <a:t> action plan for </a:t>
            </a:r>
            <a:r>
              <a:rPr lang="fr-BE" b="1" dirty="0" err="1"/>
              <a:t>dissemination,communication</a:t>
            </a:r>
            <a:r>
              <a:rPr lang="fr-BE" b="1" dirty="0"/>
              <a:t> and engagement</a:t>
            </a:r>
            <a:r>
              <a:rPr lang="fr-BE" dirty="0"/>
              <a:t>,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International </a:t>
            </a:r>
            <a:r>
              <a:rPr lang="fr-BE" b="1" dirty="0" err="1"/>
              <a:t>cooperation</a:t>
            </a:r>
            <a:r>
              <a:rPr lang="fr-BE" b="1" dirty="0"/>
              <a:t> </a:t>
            </a:r>
            <a:r>
              <a:rPr lang="fr-BE" b="1" dirty="0" err="1"/>
              <a:t>is</a:t>
            </a:r>
            <a:r>
              <a:rPr lang="fr-BE" b="1" dirty="0"/>
              <a:t> </a:t>
            </a:r>
            <a:r>
              <a:rPr lang="fr-BE" b="1" dirty="0" err="1"/>
              <a:t>encouraged</a:t>
            </a:r>
            <a:r>
              <a:rPr lang="fr-B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5111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24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4333" y="278776"/>
            <a:ext cx="109284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European Institute of Innovation &amp; Technology</a:t>
            </a:r>
            <a:br>
              <a:rPr lang="en-US" dirty="0"/>
            </a:br>
            <a:r>
              <a:rPr lang="en-US" dirty="0"/>
              <a:t>– Knowledge Innovation Communities </a:t>
            </a:r>
            <a:br>
              <a:rPr lang="en-US" dirty="0"/>
            </a:br>
            <a:r>
              <a:rPr lang="en-US" dirty="0"/>
              <a:t>EIT KICs &amp; HUBs</a:t>
            </a:r>
            <a:endParaRPr lang="el-GR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352" y="1905000"/>
            <a:ext cx="10220428" cy="37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3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25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6492" y="-137795"/>
            <a:ext cx="926730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Cascading Grants (FSTP) – Other competitive calls like farm2fork! In H2020</a:t>
            </a:r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2163603" y="6477914"/>
            <a:ext cx="10028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hlinkClick r:id="rId2"/>
              </a:rPr>
              <a:t>https://ec.europa.eu/info/funding-tenders/opportunities/portal/screen/opportunities/competitive-calls</a:t>
            </a:r>
            <a:endParaRPr lang="fr-BE" dirty="0"/>
          </a:p>
          <a:p>
            <a:endParaRPr lang="el-GR" dirty="0"/>
          </a:p>
        </p:txBody>
      </p:sp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15" y="1007309"/>
            <a:ext cx="9010882" cy="52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67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26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4333" y="278776"/>
            <a:ext cx="109284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European Institute of Innovation &amp; Technology</a:t>
            </a:r>
            <a:br>
              <a:rPr lang="en-US" dirty="0"/>
            </a:br>
            <a:r>
              <a:rPr lang="en-US" dirty="0"/>
              <a:t>– Knowledge Innovation Communities </a:t>
            </a:r>
            <a:br>
              <a:rPr lang="en-US" dirty="0"/>
            </a:br>
            <a:r>
              <a:rPr lang="en-US" dirty="0"/>
              <a:t>EIT KICs &amp; HUBs</a:t>
            </a:r>
            <a:endParaRPr lang="el-GR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352" y="1905000"/>
            <a:ext cx="10220428" cy="37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9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27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3214" y="-441960"/>
            <a:ext cx="9267305" cy="1325563"/>
          </a:xfrm>
        </p:spPr>
        <p:txBody>
          <a:bodyPr/>
          <a:lstStyle/>
          <a:p>
            <a:pPr algn="ctr"/>
            <a:r>
              <a:rPr lang="en-US" dirty="0"/>
              <a:t>EIT KICs &amp; HUBs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293" y="642370"/>
            <a:ext cx="6631747" cy="56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6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28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56708" y="2803524"/>
            <a:ext cx="9267305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kern="0" dirty="0">
                <a:solidFill>
                  <a:srgbClr val="92D050"/>
                </a:solidFill>
                <a:latin typeface="Verdana"/>
              </a:rPr>
              <a:t>EIT Food</a:t>
            </a:r>
            <a:endParaRPr lang="el-GR" sz="8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775" y="0"/>
            <a:ext cx="6221225" cy="62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91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29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3174" y="-320675"/>
            <a:ext cx="9267305" cy="1325563"/>
          </a:xfrm>
        </p:spPr>
        <p:txBody>
          <a:bodyPr/>
          <a:lstStyle/>
          <a:p>
            <a:pPr algn="ctr"/>
            <a:r>
              <a:rPr lang="en-US" dirty="0"/>
              <a:t>EIT KICs &amp; HUBs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8610597" y="1156101"/>
            <a:ext cx="3126314" cy="411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73" b="1" kern="0" dirty="0">
                <a:solidFill>
                  <a:srgbClr val="92D050"/>
                </a:solidFill>
                <a:latin typeface="Verdana"/>
              </a:rPr>
              <a:t>Education</a:t>
            </a:r>
            <a:endParaRPr lang="el-GR" sz="2073" b="1" kern="0" dirty="0" err="1">
              <a:solidFill>
                <a:srgbClr val="92D050"/>
              </a:solidFill>
              <a:latin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866" y="522945"/>
            <a:ext cx="1645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92D050"/>
                </a:solidFill>
              </a:rPr>
              <a:t>EIT Food</a:t>
            </a:r>
            <a:endParaRPr lang="el-GR" sz="2800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3174" y="1156101"/>
            <a:ext cx="3126314" cy="411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73" b="1" kern="0" dirty="0">
                <a:solidFill>
                  <a:srgbClr val="92D050"/>
                </a:solidFill>
                <a:latin typeface="Verdana"/>
              </a:rPr>
              <a:t>Innovation</a:t>
            </a:r>
            <a:endParaRPr lang="el-GR" sz="2073" b="1" kern="0" dirty="0" err="1">
              <a:solidFill>
                <a:srgbClr val="92D050"/>
              </a:solidFill>
              <a:latin typeface="Verdana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303" y="2128048"/>
            <a:ext cx="4883319" cy="3046246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362" y="1567432"/>
            <a:ext cx="5676941" cy="439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3362" y="5928123"/>
            <a:ext cx="615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Applications now</a:t>
            </a:r>
            <a:r>
              <a:rPr lang="en-US" dirty="0">
                <a:solidFill>
                  <a:srgbClr val="FF0000"/>
                </a:solidFill>
              </a:rPr>
              <a:t> closed</a:t>
            </a:r>
            <a:r>
              <a:rPr lang="en-US" dirty="0"/>
              <a:t>! February 4 - May 24 via F6S website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831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94" y="365125"/>
            <a:ext cx="9876906" cy="1325563"/>
          </a:xfrm>
        </p:spPr>
        <p:txBody>
          <a:bodyPr>
            <a:normAutofit fontScale="90000"/>
          </a:bodyPr>
          <a:lstStyle/>
          <a:p>
            <a:r>
              <a:rPr lang="en-US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Enterprise Europe Network</a:t>
            </a:r>
            <a:r>
              <a:rPr lang="en-US" spc="5" dirty="0"/>
              <a:t>: The biggest Network in the world supporting the </a:t>
            </a:r>
            <a:r>
              <a:rPr lang="en-US" spc="5" dirty="0" err="1"/>
              <a:t>Internationalisation</a:t>
            </a:r>
            <a:r>
              <a:rPr lang="en-US" spc="5" dirty="0"/>
              <a:t> of SMEs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</a:t>
            </a:fld>
            <a:endParaRPr lang="sl-S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873" y="441487"/>
            <a:ext cx="1368804" cy="1249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426" y="2184532"/>
            <a:ext cx="9737414" cy="39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30</a:t>
            </a:fld>
            <a:endParaRPr lang="sl-S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3174" y="-320675"/>
            <a:ext cx="9267305" cy="1325563"/>
          </a:xfrm>
        </p:spPr>
        <p:txBody>
          <a:bodyPr/>
          <a:lstStyle/>
          <a:p>
            <a:pPr algn="ctr"/>
            <a:r>
              <a:rPr lang="en-US" dirty="0"/>
              <a:t>EIT KICs &amp; HUBs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6003866" y="522945"/>
            <a:ext cx="1645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92D050"/>
                </a:solidFill>
              </a:rPr>
              <a:t>EIT Food</a:t>
            </a:r>
            <a:endParaRPr lang="el-GR" sz="2800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812" y="1107720"/>
            <a:ext cx="7423267" cy="411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73" b="1" kern="0" dirty="0">
                <a:solidFill>
                  <a:srgbClr val="92D050"/>
                </a:solidFill>
                <a:latin typeface="Verdana"/>
              </a:rPr>
              <a:t>Entrepreneurship/Acceleration</a:t>
            </a:r>
            <a:endParaRPr lang="el-GR" sz="2073" b="1" kern="0" dirty="0" err="1">
              <a:solidFill>
                <a:srgbClr val="92D050"/>
              </a:solidFill>
              <a:latin typeface="Verdana"/>
            </a:endParaRPr>
          </a:p>
        </p:txBody>
      </p:sp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277" y="1704316"/>
            <a:ext cx="8045214" cy="41818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41235" y="1943011"/>
            <a:ext cx="22091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EIT Food Accelerator Network</a:t>
            </a:r>
          </a:p>
          <a:p>
            <a:r>
              <a:rPr lang="en-US" dirty="0"/>
              <a:t>The EIT Food Accelerator Network (FAN) is an accelerator </a:t>
            </a:r>
            <a:r>
              <a:rPr lang="en-US" dirty="0" err="1"/>
              <a:t>programme</a:t>
            </a:r>
            <a:r>
              <a:rPr lang="en-US" dirty="0"/>
              <a:t> delivered across Europe, supporting high impact </a:t>
            </a:r>
            <a:r>
              <a:rPr lang="en-US" dirty="0" err="1"/>
              <a:t>agrifood</a:t>
            </a:r>
            <a:r>
              <a:rPr lang="en-US" dirty="0"/>
              <a:t> startups to </a:t>
            </a:r>
            <a:r>
              <a:rPr lang="en-US" dirty="0" err="1"/>
              <a:t>maximise</a:t>
            </a:r>
            <a:r>
              <a:rPr lang="en-US" dirty="0"/>
              <a:t> their success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1363" b="52392"/>
          <a:stretch/>
        </p:blipFill>
        <p:spPr>
          <a:xfrm>
            <a:off x="10961624" y="6274037"/>
            <a:ext cx="1188717" cy="5839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48976"/>
          <a:stretch/>
        </p:blipFill>
        <p:spPr>
          <a:xfrm>
            <a:off x="1816533" y="6278880"/>
            <a:ext cx="1226534" cy="579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b="50153"/>
          <a:stretch/>
        </p:blipFill>
        <p:spPr>
          <a:xfrm>
            <a:off x="3279923" y="6292765"/>
            <a:ext cx="1225402" cy="565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262" y="6270889"/>
            <a:ext cx="1154652" cy="5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9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31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6492" y="-366395"/>
            <a:ext cx="9267305" cy="1325563"/>
          </a:xfrm>
        </p:spPr>
        <p:txBody>
          <a:bodyPr/>
          <a:lstStyle/>
          <a:p>
            <a:pPr algn="ctr"/>
            <a:r>
              <a:rPr lang="en-US" dirty="0"/>
              <a:t>EIT Health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73" y="92354"/>
            <a:ext cx="8246003" cy="611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6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32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3907" y="-427355"/>
            <a:ext cx="9267305" cy="1325563"/>
          </a:xfrm>
        </p:spPr>
        <p:txBody>
          <a:bodyPr/>
          <a:lstStyle/>
          <a:p>
            <a:r>
              <a:rPr lang="en-US" dirty="0"/>
              <a:t>EIT Health </a:t>
            </a:r>
            <a:r>
              <a:rPr lang="en-US" dirty="0" err="1"/>
              <a:t>Covid</a:t>
            </a:r>
            <a:r>
              <a:rPr lang="en-US" dirty="0"/>
              <a:t> Matchmaking platform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907" y="609413"/>
            <a:ext cx="9126503" cy="4298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58" y="609412"/>
            <a:ext cx="5657578" cy="42980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47560" y="4892410"/>
            <a:ext cx="4927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Verdana"/>
              </a:rPr>
              <a:t>Upload your own solution against COVID here</a:t>
            </a:r>
            <a:r>
              <a:rPr lang="fr-BE" dirty="0">
                <a:solidFill>
                  <a:srgbClr val="000000"/>
                </a:solidFill>
                <a:latin typeface="Verdana"/>
              </a:rPr>
              <a:t>:  </a:t>
            </a:r>
            <a:r>
              <a:rPr lang="fr-BE" dirty="0">
                <a:solidFill>
                  <a:srgbClr val="000000"/>
                </a:solidFill>
                <a:latin typeface="Verdana"/>
                <a:hlinkClick r:id="rId4"/>
              </a:rPr>
              <a:t>https://eithealth.eu/fighting-covid-19/</a:t>
            </a:r>
            <a:endParaRPr lang="fr-BE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3561" y="5030909"/>
            <a:ext cx="4704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Verdana"/>
              </a:rPr>
              <a:t>Connecting Needs with Innovative Solutions</a:t>
            </a:r>
            <a:endParaRPr lang="fr-BE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0422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33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6452" y="-213995"/>
            <a:ext cx="926730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EIT Health &amp; EIT Food:</a:t>
            </a:r>
            <a:endParaRPr lang="el-GR" sz="400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20502" y="0"/>
            <a:ext cx="5571498" cy="129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66452" y="1580065"/>
            <a:ext cx="4854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  <a:latin typeface="Verdana"/>
              </a:rPr>
              <a:t>Food4Health, a collaboration between </a:t>
            </a:r>
            <a:r>
              <a:rPr lang="en-US" sz="2400" dirty="0">
                <a:solidFill>
                  <a:srgbClr val="0378FF"/>
                </a:solidFill>
                <a:latin typeface="Verdana"/>
              </a:rPr>
              <a:t>EIT Health </a:t>
            </a:r>
            <a:r>
              <a:rPr lang="en-US" sz="24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2400" dirty="0">
                <a:solidFill>
                  <a:srgbClr val="92D050"/>
                </a:solidFill>
                <a:latin typeface="Verdana"/>
              </a:rPr>
              <a:t>EIT Food</a:t>
            </a:r>
            <a:r>
              <a:rPr lang="en-US" sz="2400" dirty="0">
                <a:solidFill>
                  <a:srgbClr val="000000"/>
                </a:solidFill>
                <a:latin typeface="Verdana"/>
              </a:rPr>
              <a:t>, was established to help bring innovations for healthy eating to the market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502" y="1508654"/>
            <a:ext cx="5352752" cy="3194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458" y="4006771"/>
            <a:ext cx="1017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err="1">
                <a:solidFill>
                  <a:srgbClr val="0378FF"/>
                </a:solidFill>
              </a:rPr>
              <a:t>Projects</a:t>
            </a:r>
            <a:r>
              <a:rPr lang="fr-BE" b="1" dirty="0">
                <a:solidFill>
                  <a:srgbClr val="0378FF"/>
                </a:solidFill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7209151" y="4863817"/>
            <a:ext cx="439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378FF"/>
                </a:solidFill>
                <a:latin typeface="Verdana"/>
              </a:rPr>
              <a:t>MuscleCancer</a:t>
            </a:r>
            <a:r>
              <a:rPr lang="en-US" b="1" dirty="0">
                <a:solidFill>
                  <a:srgbClr val="0378FF"/>
                </a:solidFill>
                <a:latin typeface="Verdana"/>
              </a:rPr>
              <a:t> –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Tackling Muscle Mass Loss in Cancer Patients Through Nutrition Solutions and Lifestyle Interventions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3612" y="4863817"/>
            <a:ext cx="41314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378FF"/>
                </a:solidFill>
                <a:latin typeface="Verdana"/>
              </a:rPr>
              <a:t>STOP </a:t>
            </a:r>
            <a:r>
              <a:rPr lang="en-US" b="1" dirty="0" err="1">
                <a:solidFill>
                  <a:srgbClr val="0378FF"/>
                </a:solidFill>
                <a:latin typeface="Verdana"/>
              </a:rPr>
              <a:t>MetSyn</a:t>
            </a:r>
            <a:r>
              <a:rPr lang="en-US" b="1" dirty="0">
                <a:solidFill>
                  <a:srgbClr val="0378FF"/>
                </a:solidFill>
                <a:latin typeface="Verdana"/>
              </a:rPr>
              <a:t> –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Using Indicators to Influence Consumer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Behaviour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and Prevent Pre-Disease Through Food and Lifestyle-related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4164951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34</a:t>
            </a:fld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2094" y="-457835"/>
            <a:ext cx="9267305" cy="1325563"/>
          </a:xfrm>
        </p:spPr>
        <p:txBody>
          <a:bodyPr/>
          <a:lstStyle/>
          <a:p>
            <a:r>
              <a:rPr lang="en-US" dirty="0"/>
              <a:t>EIT Digital 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68" y="548445"/>
            <a:ext cx="7182672" cy="562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9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8CBA81-BBD9-4B2B-B533-D1020060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094" y="365125"/>
            <a:ext cx="9267305" cy="1325563"/>
          </a:xfrm>
        </p:spPr>
        <p:txBody>
          <a:bodyPr/>
          <a:lstStyle/>
          <a:p>
            <a:pPr algn="ctr"/>
            <a:r>
              <a:rPr lang="sl-SI" b="1" dirty="0" err="1"/>
              <a:t>Thank</a:t>
            </a:r>
            <a:r>
              <a:rPr lang="sl-SI" b="1" dirty="0"/>
              <a:t> </a:t>
            </a:r>
            <a:r>
              <a:rPr lang="sl-SI" b="1" dirty="0" err="1"/>
              <a:t>you</a:t>
            </a:r>
            <a:r>
              <a:rPr lang="sl-SI" b="1" dirty="0"/>
              <a:t> </a:t>
            </a:r>
            <a:r>
              <a:rPr lang="sl-SI" b="1" dirty="0" err="1"/>
              <a:t>for</a:t>
            </a:r>
            <a:r>
              <a:rPr lang="sl-SI" b="1" dirty="0"/>
              <a:t> </a:t>
            </a:r>
            <a:r>
              <a:rPr lang="sl-SI" b="1" dirty="0" err="1"/>
              <a:t>your</a:t>
            </a:r>
            <a:r>
              <a:rPr lang="sl-SI" b="1" dirty="0"/>
              <a:t> </a:t>
            </a:r>
            <a:r>
              <a:rPr lang="sl-SI" b="1" dirty="0" err="1"/>
              <a:t>attention</a:t>
            </a:r>
            <a:r>
              <a:rPr lang="sl-SI" b="1" dirty="0"/>
              <a:t>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7E287BE-BC28-414B-9610-B213728D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0537" y="1823185"/>
            <a:ext cx="9091862" cy="354605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megas@ekt.gr</a:t>
            </a:r>
            <a:endParaRPr lang="sl-SI" b="1" dirty="0"/>
          </a:p>
          <a:p>
            <a:pPr marL="0" indent="0" algn="ctr">
              <a:buNone/>
            </a:pPr>
            <a:r>
              <a:rPr lang="en-US" dirty="0"/>
              <a:t>+30 6982612266</a:t>
            </a:r>
            <a:endParaRPr lang="sl-SI" dirty="0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259F01-D575-4B47-B95E-1A4EFD74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EB64-3C2A-4657-B8CC-E7CF29BBA2FF}" type="datetime1">
              <a:rPr lang="sl-SI" smtClean="0"/>
              <a:t>28.10.2020</a:t>
            </a:fld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348CE8C-48F4-4F16-A5B3-1AD6413A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35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50" y="1690688"/>
            <a:ext cx="3424236" cy="25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3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48099" y="-2723"/>
            <a:ext cx="8525052" cy="758773"/>
          </a:xfrm>
          <a:prstGeom prst="rect">
            <a:avLst/>
          </a:prstGeom>
        </p:spPr>
        <p:txBody>
          <a:bodyPr vert="horz" wrap="square" lIns="0" tIns="147931" rIns="0" bIns="0" rtlCol="0">
            <a:spAutoFit/>
          </a:bodyPr>
          <a:lstStyle/>
          <a:p>
            <a:pPr marL="375920"/>
            <a:r>
              <a:rPr dirty="0">
                <a:latin typeface="Arial"/>
                <a:cs typeface="Arial"/>
              </a:rPr>
              <a:t>Busin</a:t>
            </a:r>
            <a:r>
              <a:rPr spc="-20" dirty="0"/>
              <a:t>e</a:t>
            </a:r>
            <a:r>
              <a:rPr dirty="0">
                <a:latin typeface="Arial"/>
                <a:cs typeface="Arial"/>
              </a:rPr>
              <a:t>ss</a:t>
            </a:r>
            <a:r>
              <a:rPr spc="-40" dirty="0"/>
              <a:t> </a:t>
            </a:r>
            <a:r>
              <a:rPr dirty="0">
                <a:latin typeface="Arial"/>
                <a:cs typeface="Arial"/>
              </a:rPr>
              <a:t>&amp; inno</a:t>
            </a:r>
            <a:r>
              <a:rPr spc="-15" dirty="0"/>
              <a:t>v</a:t>
            </a:r>
            <a:r>
              <a:rPr dirty="0">
                <a:latin typeface="Arial"/>
                <a:cs typeface="Arial"/>
              </a:rPr>
              <a:t>at</a:t>
            </a:r>
            <a:r>
              <a:rPr spc="-10" dirty="0"/>
              <a:t>i</a:t>
            </a:r>
            <a:r>
              <a:rPr dirty="0">
                <a:latin typeface="Arial"/>
                <a:cs typeface="Arial"/>
              </a:rPr>
              <a:t>on</a:t>
            </a:r>
            <a:r>
              <a:rPr spc="-40" dirty="0"/>
              <a:t> </a:t>
            </a:r>
            <a:r>
              <a:rPr dirty="0">
                <a:latin typeface="Arial"/>
                <a:cs typeface="Arial"/>
              </a:rPr>
              <a:t>dat</a:t>
            </a:r>
            <a:r>
              <a:rPr lang="en-US" spc="-15" dirty="0"/>
              <a:t>a</a:t>
            </a:r>
            <a:r>
              <a:rPr dirty="0">
                <a:latin typeface="Arial"/>
                <a:cs typeface="Arial"/>
              </a:rPr>
              <a:t>ba</a:t>
            </a:r>
            <a:r>
              <a:rPr spc="-15" dirty="0"/>
              <a:t>s</a:t>
            </a:r>
            <a:r>
              <a:rPr dirty="0">
                <a:latin typeface="Arial"/>
                <a:cs typeface="Arial"/>
              </a:rPr>
              <a:t>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71217" y="6500960"/>
            <a:ext cx="115570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300" spc="10" dirty="0">
                <a:solidFill>
                  <a:srgbClr val="005579"/>
                </a:solidFill>
                <a:latin typeface="Arial"/>
                <a:cs typeface="Arial"/>
              </a:rPr>
              <a:t>e</a:t>
            </a:r>
            <a:r>
              <a:rPr sz="1300" spc="15" dirty="0">
                <a:solidFill>
                  <a:srgbClr val="005579"/>
                </a:solidFill>
                <a:latin typeface="Arial"/>
                <a:cs typeface="Arial"/>
              </a:rPr>
              <a:t>e</a:t>
            </a:r>
            <a:r>
              <a:rPr sz="1300" spc="10" dirty="0">
                <a:solidFill>
                  <a:srgbClr val="005579"/>
                </a:solidFill>
                <a:latin typeface="Arial"/>
                <a:cs typeface="Arial"/>
              </a:rPr>
              <a:t>n.e</a:t>
            </a:r>
            <a:r>
              <a:rPr sz="1300" spc="15" dirty="0">
                <a:solidFill>
                  <a:srgbClr val="005579"/>
                </a:solidFill>
                <a:latin typeface="Arial"/>
                <a:cs typeface="Arial"/>
              </a:rPr>
              <a:t>c</a:t>
            </a:r>
            <a:r>
              <a:rPr sz="1300" spc="10" dirty="0">
                <a:solidFill>
                  <a:srgbClr val="005579"/>
                </a:solidFill>
                <a:latin typeface="Arial"/>
                <a:cs typeface="Arial"/>
              </a:rPr>
              <a:t>.e</a:t>
            </a:r>
            <a:r>
              <a:rPr sz="1300" dirty="0">
                <a:solidFill>
                  <a:srgbClr val="005579"/>
                </a:solidFill>
                <a:latin typeface="Arial"/>
                <a:cs typeface="Arial"/>
              </a:rPr>
              <a:t>u</a:t>
            </a:r>
            <a:r>
              <a:rPr sz="1300" spc="10" dirty="0">
                <a:solidFill>
                  <a:srgbClr val="005579"/>
                </a:solidFill>
                <a:latin typeface="Arial"/>
                <a:cs typeface="Arial"/>
              </a:rPr>
              <a:t>ro</a:t>
            </a:r>
            <a:r>
              <a:rPr sz="1300" spc="15" dirty="0">
                <a:solidFill>
                  <a:srgbClr val="005579"/>
                </a:solidFill>
                <a:latin typeface="Arial"/>
                <a:cs typeface="Arial"/>
              </a:rPr>
              <a:t>p</a:t>
            </a:r>
            <a:r>
              <a:rPr sz="1300" dirty="0">
                <a:solidFill>
                  <a:srgbClr val="005579"/>
                </a:solidFill>
                <a:latin typeface="Arial"/>
                <a:cs typeface="Arial"/>
              </a:rPr>
              <a:t>a</a:t>
            </a:r>
            <a:r>
              <a:rPr sz="1300" spc="5" dirty="0">
                <a:solidFill>
                  <a:srgbClr val="005579"/>
                </a:solidFill>
                <a:latin typeface="Arial"/>
                <a:cs typeface="Arial"/>
              </a:rPr>
              <a:t>.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879916" y="81861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Leading Greek IT company offers free access to global food safety platform to ensure safe food for all during challenging times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857857" y="798438"/>
            <a:ext cx="381238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Dutch SME is looking for partners in the fruit industry to validate their new device to assess the shelf life quality &amp; contaminants in fruits and vegetables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</a:rPr>
              <a:t>POD Reference </a:t>
            </a:r>
            <a:r>
              <a:rPr lang="fr-BE" b="1" dirty="0"/>
              <a:t>TRNL20200527001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solution can screen produce such as fruits and vegetables for shelf life and contaminants (like pesticides, antibiotics, pathogens )</a:t>
            </a:r>
            <a:endParaRPr lang="en-US" altLang="en-US" b="1" i="1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57" y="3703148"/>
            <a:ext cx="3616001" cy="2407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79916" y="1823477"/>
            <a:ext cx="4324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POD Reference </a:t>
            </a:r>
            <a:r>
              <a:rPr lang="fr-BE" b="1" dirty="0"/>
              <a:t>BOGR20200323001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/>
              <a:t>The platform supports the food industry to quickly respond to major health crises like the Covid-19</a:t>
            </a:r>
            <a:endParaRPr lang="el-GR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77" y="3655308"/>
            <a:ext cx="4795328" cy="2758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9917" y="6414032"/>
            <a:ext cx="3429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https://een.ec.europa.eu/partners</a:t>
            </a:r>
          </a:p>
        </p:txBody>
      </p:sp>
    </p:spTree>
    <p:extLst>
      <p:ext uri="{BB962C8B-B14F-4D97-AF65-F5344CB8AC3E}">
        <p14:creationId xmlns:p14="http://schemas.microsoft.com/office/powerpoint/2010/main" val="141283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A839-8799-414B-AE90-F5BEEC2C5A70}" type="datetime1">
              <a:rPr lang="sl-SI" smtClean="0"/>
              <a:t>28.10.2020</a:t>
            </a:fld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5</a:t>
            </a:fld>
            <a:endParaRPr lang="sl-S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3321"/>
          <a:stretch/>
        </p:blipFill>
        <p:spPr>
          <a:xfrm>
            <a:off x="2270757" y="126363"/>
            <a:ext cx="9083040" cy="5887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347" y="178710"/>
            <a:ext cx="5971859" cy="59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756" y="-335915"/>
            <a:ext cx="9876906" cy="1325563"/>
          </a:xfrm>
        </p:spPr>
        <p:txBody>
          <a:bodyPr>
            <a:normAutofit/>
          </a:bodyPr>
          <a:lstStyle/>
          <a:p>
            <a:r>
              <a:rPr lang="en-GB" altLang="en-US" dirty="0"/>
              <a:t>What is Horizon 2020 &amp; Horizon Europe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6</a:t>
            </a:fld>
            <a:endParaRPr lang="sl-SI"/>
          </a:p>
        </p:txBody>
      </p:sp>
      <p:pic>
        <p:nvPicPr>
          <p:cNvPr id="7" name="Picture 4" descr="http://cerneu.web.cern.ch/sites/cerneu.web.cern.ch/files/Horizon%202020%20pillars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850"/>
          <a:stretch/>
        </p:blipFill>
        <p:spPr bwMode="auto">
          <a:xfrm>
            <a:off x="1849756" y="655562"/>
            <a:ext cx="6760841" cy="5592552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59662" y="708451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Consortia</a:t>
            </a:r>
            <a:r>
              <a:rPr lang="el-GR" sz="2400" dirty="0">
                <a:solidFill>
                  <a:srgbClr val="FF0000"/>
                </a:solidFill>
              </a:rPr>
              <a:t> 3Χ3</a:t>
            </a:r>
            <a:endParaRPr lang="en-US" sz="2400" dirty="0">
              <a:solidFill>
                <a:srgbClr val="FF0000"/>
              </a:solidFill>
            </a:endParaRPr>
          </a:p>
          <a:p>
            <a:endParaRPr lang="el-GR" sz="2400" dirty="0">
              <a:solidFill>
                <a:srgbClr val="FF0000"/>
              </a:solidFill>
            </a:endParaRPr>
          </a:p>
          <a:p>
            <a:r>
              <a:rPr lang="el-GR" sz="2400" dirty="0">
                <a:solidFill>
                  <a:srgbClr val="FF0000"/>
                </a:solidFill>
              </a:rPr>
              <a:t>3 </a:t>
            </a:r>
            <a:r>
              <a:rPr lang="en-US" sz="2400" dirty="0" err="1">
                <a:solidFill>
                  <a:srgbClr val="FF0000"/>
                </a:solidFill>
              </a:rPr>
              <a:t>organisations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SMEs Included) from</a:t>
            </a:r>
            <a:r>
              <a:rPr lang="el-GR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3 Countries </a:t>
            </a:r>
            <a:r>
              <a:rPr lang="el-GR" sz="2400" dirty="0">
                <a:solidFill>
                  <a:prstClr val="black"/>
                </a:solidFill>
              </a:rPr>
              <a:t>(ΕΕ &amp;</a:t>
            </a:r>
            <a:r>
              <a:rPr lang="en-US" sz="2400" dirty="0">
                <a:solidFill>
                  <a:prstClr val="black"/>
                </a:solidFill>
              </a:rPr>
              <a:t> affiliated)</a:t>
            </a:r>
            <a:r>
              <a:rPr lang="el-GR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Minimum</a:t>
            </a:r>
            <a:r>
              <a:rPr lang="el-GR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0597" y="3900996"/>
            <a:ext cx="323088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60000"/>
              </a:spcBef>
            </a:pPr>
            <a:r>
              <a:rPr lang="en-US" sz="2400" dirty="0">
                <a:solidFill>
                  <a:srgbClr val="FF0000"/>
                </a:solidFill>
              </a:rPr>
              <a:t>Moving to Horizon Europe </a:t>
            </a:r>
          </a:p>
          <a:p>
            <a:pPr lvl="1">
              <a:spcBef>
                <a:spcPct val="60000"/>
              </a:spcBef>
            </a:pPr>
            <a:r>
              <a:rPr lang="en-US" sz="2400" dirty="0">
                <a:solidFill>
                  <a:srgbClr val="FF0000"/>
                </a:solidFill>
              </a:rPr>
              <a:t>the next Framework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-297657"/>
            <a:ext cx="9876906" cy="1325563"/>
          </a:xfrm>
        </p:spPr>
        <p:txBody>
          <a:bodyPr>
            <a:normAutofit/>
          </a:bodyPr>
          <a:lstStyle/>
          <a:p>
            <a:r>
              <a:rPr lang="en-GB" altLang="en-US" dirty="0"/>
              <a:t>What is Horizon Europe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7</a:t>
            </a:fld>
            <a:endParaRPr lang="sl-SI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33" y="1027906"/>
            <a:ext cx="10026776" cy="519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11" y="-121920"/>
            <a:ext cx="9876906" cy="1325563"/>
          </a:xfrm>
        </p:spPr>
        <p:txBody>
          <a:bodyPr>
            <a:noAutofit/>
          </a:bodyPr>
          <a:lstStyle/>
          <a:p>
            <a:pPr algn="ctr"/>
            <a:r>
              <a:rPr lang="en-US" sz="3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European Innovation Council </a:t>
            </a:r>
            <a:br>
              <a:rPr lang="en-US" sz="3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on: the EIC Accelerator</a:t>
            </a:r>
            <a:endParaRPr lang="sl-SI" sz="3600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8</a:t>
            </a:fld>
            <a:endParaRPr lang="sl-SI"/>
          </a:p>
        </p:txBody>
      </p:sp>
      <p:sp>
        <p:nvSpPr>
          <p:cNvPr id="7" name="object 2"/>
          <p:cNvSpPr/>
          <p:nvPr/>
        </p:nvSpPr>
        <p:spPr>
          <a:xfrm>
            <a:off x="2838012" y="1036319"/>
            <a:ext cx="8566266" cy="5139215"/>
          </a:xfrm>
          <a:prstGeom prst="rect">
            <a:avLst/>
          </a:prstGeom>
          <a:blipFill>
            <a:blip r:embed="rId2" cstate="print"/>
            <a:srcRect/>
            <a:stretch>
              <a:fillRect t="-3198"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4929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DA409-E1CC-40E2-85F0-56508E4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094" y="-155735"/>
            <a:ext cx="9876906" cy="1325563"/>
          </a:xfrm>
        </p:spPr>
        <p:txBody>
          <a:bodyPr>
            <a:normAutofit/>
          </a:bodyPr>
          <a:lstStyle/>
          <a:p>
            <a:r>
              <a:rPr lang="en-US" spc="-25" dirty="0"/>
              <a:t>Technology Readiness Levels </a:t>
            </a:r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0804AD-867D-4772-B5B5-076C0B05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B149-CC2C-4E07-A936-97B525A206C2}" type="datetime1">
              <a:rPr lang="sl-SI" smtClean="0"/>
              <a:t>28.10.2020</a:t>
            </a:fld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1027EC-5465-4ADC-9CE9-E665084B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77A-F5B4-46F9-8B4E-A4938B486E44}" type="slidenum">
              <a:rPr lang="sl-SI" smtClean="0"/>
              <a:t>9</a:t>
            </a:fld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504" y="1325563"/>
            <a:ext cx="7143280" cy="4816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72600" y="1889760"/>
            <a:ext cx="2392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Technology Readiness level 6</a:t>
            </a:r>
            <a:r>
              <a:rPr lang="en-US" dirty="0"/>
              <a:t>: Technology system or subsystem model or prototype </a:t>
            </a:r>
            <a:r>
              <a:rPr lang="en-US" b="1" dirty="0"/>
              <a:t>demonstration in a relevant environment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587390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lue Text Content Slides">
  <a:themeElements>
    <a:clrScheme name="EIT Colour Palette">
      <a:dk1>
        <a:srgbClr val="333333"/>
      </a:dk1>
      <a:lt1>
        <a:srgbClr val="FFFFFF"/>
      </a:lt1>
      <a:dk2>
        <a:srgbClr val="034EA2"/>
      </a:dk2>
      <a:lt2>
        <a:srgbClr val="6BB745"/>
      </a:lt2>
      <a:accent1>
        <a:srgbClr val="73C4EE"/>
      </a:accent1>
      <a:accent2>
        <a:srgbClr val="630F7A"/>
      </a:accent2>
      <a:accent3>
        <a:srgbClr val="E74394"/>
      </a:accent3>
      <a:accent4>
        <a:srgbClr val="152D79"/>
      </a:accent4>
      <a:accent5>
        <a:srgbClr val="FDCD15"/>
      </a:accent5>
      <a:accent6>
        <a:srgbClr val="00AFAA"/>
      </a:accent6>
      <a:hlink>
        <a:srgbClr val="333333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B017CFC8BC5C4CAD71B81C02937A2C" ma:contentTypeVersion="12" ma:contentTypeDescription="Ustvari nov dokument." ma:contentTypeScope="" ma:versionID="ff8c54cefc2caa93eb773d280d652efc">
  <xsd:schema xmlns:xsd="http://www.w3.org/2001/XMLSchema" xmlns:xs="http://www.w3.org/2001/XMLSchema" xmlns:p="http://schemas.microsoft.com/office/2006/metadata/properties" xmlns:ns2="70bae2a1-b54a-4ba4-892b-93bfa26195f9" xmlns:ns3="3cd96cd9-0c77-44e8-b133-56f49bc078ea" targetNamespace="http://schemas.microsoft.com/office/2006/metadata/properties" ma:root="true" ma:fieldsID="26cbd8ba908944baa9788932de309cea" ns2:_="" ns3:_="">
    <xsd:import namespace="70bae2a1-b54a-4ba4-892b-93bfa26195f9"/>
    <xsd:import namespace="3cd96cd9-0c77-44e8-b133-56f49bc078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ae2a1-b54a-4ba4-892b-93bfa2619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96cd9-0c77-44e8-b133-56f49bc078e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58ACAD-9CB5-4176-A406-8F14D5D07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bae2a1-b54a-4ba4-892b-93bfa26195f9"/>
    <ds:schemaRef ds:uri="3cd96cd9-0c77-44e8-b133-56f49bc078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A94E4D-784C-49B2-AF0A-AD889492E8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1F97C8-3878-4B44-89F9-4D5520DD24DD}">
  <ds:schemaRefs>
    <ds:schemaRef ds:uri="3cd96cd9-0c77-44e8-b133-56f49bc078ea"/>
    <ds:schemaRef ds:uri="http://schemas.microsoft.com/office/2006/documentManagement/types"/>
    <ds:schemaRef ds:uri="70bae2a1-b54a-4ba4-892b-93bfa26195f9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1484</Words>
  <Application>Microsoft Office PowerPoint</Application>
  <PresentationFormat>Širokozaslonsko</PresentationFormat>
  <Paragraphs>281</Paragraphs>
  <Slides>35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Symbol</vt:lpstr>
      <vt:lpstr>Titillium</vt:lpstr>
      <vt:lpstr>Verdana</vt:lpstr>
      <vt:lpstr>Wingdings</vt:lpstr>
      <vt:lpstr>Officeova tema</vt:lpstr>
      <vt:lpstr>1_Officeova tema</vt:lpstr>
      <vt:lpstr>2_Blue Text Content Slides</vt:lpstr>
      <vt:lpstr>Farm to Form Hackathon Funding and Networking</vt:lpstr>
      <vt:lpstr>PowerPointova predstavitev</vt:lpstr>
      <vt:lpstr>Enterprise Europe Network: The biggest Network in the world supporting the Internationalisation of SMEs</vt:lpstr>
      <vt:lpstr>Business &amp; innovation database</vt:lpstr>
      <vt:lpstr>PowerPointova predstavitev</vt:lpstr>
      <vt:lpstr>What is Horizon 2020 &amp; Horizon Europe</vt:lpstr>
      <vt:lpstr>What is Horizon Europe</vt:lpstr>
      <vt:lpstr>The European Innovation Council  focus on: the EIC Accelerator</vt:lpstr>
      <vt:lpstr>Technology Readiness Levels </vt:lpstr>
      <vt:lpstr>The EIC Pathfinder </vt:lpstr>
      <vt:lpstr>The EIC Accelerator</vt:lpstr>
      <vt:lpstr>Accelerator- former SME Instrument Blended (Grant + Equity)</vt:lpstr>
      <vt:lpstr>Accelerator Pilot (grant or grant + equity) Novelties</vt:lpstr>
      <vt:lpstr>Fast Track to Innovation – FTI </vt:lpstr>
      <vt:lpstr>EIC Accelerator, Success Stories</vt:lpstr>
      <vt:lpstr>EIC Accelerator, Success Stories</vt:lpstr>
      <vt:lpstr>A European Green Deal</vt:lpstr>
      <vt:lpstr>The European Green Deal</vt:lpstr>
      <vt:lpstr>The European Green Deal goals</vt:lpstr>
      <vt:lpstr>From Farm to Fork</vt:lpstr>
      <vt:lpstr>The European Green Deal H2020 Calls</vt:lpstr>
      <vt:lpstr>The European Green Deal H2020 Calls</vt:lpstr>
      <vt:lpstr>LC-GD-6-1-2020: Testing and demonstrating systemic innovations for sustainable food from farm to fork: IA, 74 million, 6-4 million per project, TRL 5-7</vt:lpstr>
      <vt:lpstr>European Institute of Innovation &amp; Technology – Knowledge Innovation Communities  EIT KICs &amp; HUBs</vt:lpstr>
      <vt:lpstr>Cascading Grants (FSTP) – Other competitive calls like farm2fork! In H2020</vt:lpstr>
      <vt:lpstr>European Institute of Innovation &amp; Technology – Knowledge Innovation Communities  EIT KICs &amp; HUBs</vt:lpstr>
      <vt:lpstr>EIT KICs &amp; HUBs</vt:lpstr>
      <vt:lpstr>EIT Food</vt:lpstr>
      <vt:lpstr>EIT KICs &amp; HUBs</vt:lpstr>
      <vt:lpstr>EIT KICs &amp; HUBs</vt:lpstr>
      <vt:lpstr>EIT Health</vt:lpstr>
      <vt:lpstr>EIT Health Covid Matchmaking platform</vt:lpstr>
      <vt:lpstr>EIT Health &amp; EIT Food:</vt:lpstr>
      <vt:lpstr>EIT Digital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Aleksandra Kocet [ITC]</dc:creator>
  <cp:lastModifiedBy>Aleksandra Kocet [ITC]</cp:lastModifiedBy>
  <cp:revision>41</cp:revision>
  <dcterms:created xsi:type="dcterms:W3CDTF">2020-09-20T19:34:29Z</dcterms:created>
  <dcterms:modified xsi:type="dcterms:W3CDTF">2020-10-28T19:39:19Z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0x010100FFB017CFC8BC5C4CAD71B81C02937A2C</vt:lpwstr>
  </property>
</Properties>
</file>