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260" r:id="rId6"/>
    <p:sldId id="257" r:id="rId7"/>
    <p:sldId id="294" r:id="rId8"/>
    <p:sldId id="292" r:id="rId9"/>
    <p:sldId id="278" r:id="rId10"/>
    <p:sldId id="262" r:id="rId11"/>
    <p:sldId id="261" r:id="rId12"/>
    <p:sldId id="263" r:id="rId13"/>
    <p:sldId id="264" r:id="rId14"/>
    <p:sldId id="265" r:id="rId15"/>
    <p:sldId id="291" r:id="rId16"/>
    <p:sldId id="266" r:id="rId17"/>
    <p:sldId id="267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82" r:id="rId33"/>
    <p:sldId id="283" r:id="rId34"/>
    <p:sldId id="284" r:id="rId35"/>
    <p:sldId id="280" r:id="rId36"/>
    <p:sldId id="285" r:id="rId37"/>
    <p:sldId id="290" r:id="rId38"/>
    <p:sldId id="281" r:id="rId39"/>
    <p:sldId id="259" r:id="rId4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5B7"/>
    <a:srgbClr val="C58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57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Kocet [ITC]" userId="8defb94a-3f62-45ff-92d9-940da0ec613d" providerId="ADAL" clId="{CBB84D6C-82CE-4E5D-B81F-D99F66D1A0C1}"/>
    <pc:docChg chg="delSld">
      <pc:chgData name="Aleksandra Kocet [ITC]" userId="8defb94a-3f62-45ff-92d9-940da0ec613d" providerId="ADAL" clId="{CBB84D6C-82CE-4E5D-B81F-D99F66D1A0C1}" dt="2020-10-28T19:35:12.512" v="4" actId="2696"/>
      <pc:docMkLst>
        <pc:docMk/>
      </pc:docMkLst>
      <pc:sldChg chg="del">
        <pc:chgData name="Aleksandra Kocet [ITC]" userId="8defb94a-3f62-45ff-92d9-940da0ec613d" providerId="ADAL" clId="{CBB84D6C-82CE-4E5D-B81F-D99F66D1A0C1}" dt="2020-10-28T19:34:23.526" v="1" actId="2696"/>
        <pc:sldMkLst>
          <pc:docMk/>
          <pc:sldMk cId="1887238651" sldId="286"/>
        </pc:sldMkLst>
      </pc:sldChg>
      <pc:sldChg chg="del">
        <pc:chgData name="Aleksandra Kocet [ITC]" userId="8defb94a-3f62-45ff-92d9-940da0ec613d" providerId="ADAL" clId="{CBB84D6C-82CE-4E5D-B81F-D99F66D1A0C1}" dt="2020-10-28T19:35:02.427" v="3" actId="2696"/>
        <pc:sldMkLst>
          <pc:docMk/>
          <pc:sldMk cId="3641637591" sldId="287"/>
        </pc:sldMkLst>
      </pc:sldChg>
      <pc:sldChg chg="del">
        <pc:chgData name="Aleksandra Kocet [ITC]" userId="8defb94a-3f62-45ff-92d9-940da0ec613d" providerId="ADAL" clId="{CBB84D6C-82CE-4E5D-B81F-D99F66D1A0C1}" dt="2020-10-28T19:34:26.399" v="2" actId="2696"/>
        <pc:sldMkLst>
          <pc:docMk/>
          <pc:sldMk cId="3883390368" sldId="288"/>
        </pc:sldMkLst>
      </pc:sldChg>
      <pc:sldChg chg="del">
        <pc:chgData name="Aleksandra Kocet [ITC]" userId="8defb94a-3f62-45ff-92d9-940da0ec613d" providerId="ADAL" clId="{CBB84D6C-82CE-4E5D-B81F-D99F66D1A0C1}" dt="2020-10-28T19:35:12.512" v="4" actId="2696"/>
        <pc:sldMkLst>
          <pc:docMk/>
          <pc:sldMk cId="1413485846" sldId="289"/>
        </pc:sldMkLst>
      </pc:sldChg>
      <pc:sldChg chg="del">
        <pc:chgData name="Aleksandra Kocet [ITC]" userId="8defb94a-3f62-45ff-92d9-940da0ec613d" providerId="ADAL" clId="{CBB84D6C-82CE-4E5D-B81F-D99F66D1A0C1}" dt="2020-10-28T19:34:20.143" v="0" actId="2696"/>
        <pc:sldMkLst>
          <pc:docMk/>
          <pc:sldMk cId="2864902232" sldId="2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4BA19EF8-BF2E-4ECD-A145-B7E5FFE89E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BA46098-E382-4C68-B108-49FFF72CA0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A1CC6-4B5F-4327-94E3-974B492BAB44}" type="datetimeFigureOut">
              <a:rPr lang="sl-SI" smtClean="0"/>
              <a:t>28.10.2020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29101C0-3454-4971-9D3E-32832822ED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7E3EDF4-D0AA-4E1A-BB16-9EC128C91E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ADA-95BF-4234-8B06-3C57562333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063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3F643-6EA0-4790-B429-7793CF08D161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6D354-C191-4D5F-A864-81DFA66CB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5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175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73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25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78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14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589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883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249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06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33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5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70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7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9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38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41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805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9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7F6F0A-FA0D-48BA-B8BE-C6C842B3C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8182" y="1197812"/>
            <a:ext cx="885651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619442-73EE-433B-B5FE-AFB280B55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8182" y="3626977"/>
            <a:ext cx="885651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58C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Kliknite, če želite urediti slog podnaslova matrice</a:t>
            </a:r>
          </a:p>
        </p:txBody>
      </p: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19C416A4-26F3-4F8F-AA79-AC1E805D97F8}"/>
              </a:ext>
            </a:extLst>
          </p:cNvPr>
          <p:cNvCxnSpPr/>
          <p:nvPr userDrawn="1"/>
        </p:nvCxnSpPr>
        <p:spPr>
          <a:xfrm>
            <a:off x="1762124" y="0"/>
            <a:ext cx="0" cy="685800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Označba mesta datuma 3">
            <a:extLst>
              <a:ext uri="{FF2B5EF4-FFF2-40B4-BE49-F238E27FC236}">
                <a16:creationId xmlns:a16="http://schemas.microsoft.com/office/drawing/2014/main" id="{49188802-E213-4507-839B-5B218C05B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6361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395B7"/>
                </a:solidFill>
              </a:defRPr>
            </a:lvl1pPr>
          </a:lstStyle>
          <a:p>
            <a:fld id="{840636AB-067D-4977-BCB3-3195479ABF6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23" name="Označba mesta številke diapozitiva 5">
            <a:extLst>
              <a:ext uri="{FF2B5EF4-FFF2-40B4-BE49-F238E27FC236}">
                <a16:creationId xmlns:a16="http://schemas.microsoft.com/office/drawing/2014/main" id="{F0350C63-D15F-43F9-BD89-4974BF89F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7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5B7"/>
                </a:solidFill>
              </a:defRPr>
            </a:lvl1pPr>
          </a:lstStyle>
          <a:p>
            <a:fld id="{D1C8377A-F5B4-46F9-8B4E-A4938B486E4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933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6E2C8-50FB-4919-9487-D3F9AAA7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A533D5-474C-4DF6-A81D-FE619590F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58C5B"/>
                </a:solidFill>
              </a:defRPr>
            </a:lvl1pPr>
            <a:lvl2pPr>
              <a:defRPr>
                <a:solidFill>
                  <a:srgbClr val="C58C5B"/>
                </a:solidFill>
              </a:defRPr>
            </a:lvl2pPr>
            <a:lvl3pPr>
              <a:defRPr>
                <a:solidFill>
                  <a:srgbClr val="C58C5B"/>
                </a:solidFill>
              </a:defRPr>
            </a:lvl3pPr>
            <a:lvl4pPr>
              <a:defRPr>
                <a:solidFill>
                  <a:srgbClr val="C58C5B"/>
                </a:solidFill>
              </a:defRPr>
            </a:lvl4pPr>
            <a:lvl5pPr>
              <a:defRPr>
                <a:solidFill>
                  <a:srgbClr val="C58C5B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6D48820-A9B8-4DE4-A29B-94E0D913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3B2BB5-B9B3-4652-AE2D-81C76D77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500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B5FF56-0D86-4082-9547-68FD5680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EF4537-27C1-42FC-975F-8DC030324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6493" y="1811180"/>
            <a:ext cx="4563689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3B2693-EA08-4AB2-BAA3-F8E19721D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0111" y="1825625"/>
            <a:ext cx="4563689" cy="435133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B852F6B-D650-4D09-95AD-045CC683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CD229F-0BC4-4745-AE02-3169E6231FA2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6A8C887-087E-4D63-B3C7-F12070A6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71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340F9F-740A-4439-BBE2-22BC52CA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470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AA0063-280B-46DC-8770-13066AC7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94" y="449263"/>
            <a:ext cx="5154093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57D87A3-5489-4300-A3DE-81695CA4F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8470" y="2111432"/>
            <a:ext cx="3932237" cy="37496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DB68913-BA0F-4D43-82BE-45B4135F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69F2F-FE4B-44B5-BA13-56B31B9D61E9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EFFE620-7C00-411D-8A89-3A4ED82E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980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DDA262D-68B5-4F59-9C4A-DDA1B66B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9267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8B56AF4-80C3-45E5-A042-1DC1B412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6494" y="1825625"/>
            <a:ext cx="926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6C6F398-1B58-4B63-8DF8-ADE451046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6361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395B7"/>
                </a:solidFill>
              </a:defRPr>
            </a:lvl1pPr>
          </a:lstStyle>
          <a:p>
            <a:fld id="{DBB0483E-AEF3-4FC6-8835-81153BC04E82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438D7A-7716-4A0F-BFC1-2279CBB70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7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5B7"/>
                </a:solidFill>
              </a:defRPr>
            </a:lvl1pPr>
          </a:lstStyle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CF35803-233E-4C4B-8780-BC0C4F290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4314" r="10870" b="16904"/>
          <a:stretch/>
        </p:blipFill>
        <p:spPr>
          <a:xfrm>
            <a:off x="34184" y="222189"/>
            <a:ext cx="1683823" cy="1981200"/>
          </a:xfrm>
          <a:prstGeom prst="rect">
            <a:avLst/>
          </a:prstGeom>
        </p:spPr>
      </p:pic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A79BAAFE-F93B-43C3-BDF6-9F5C65BFDDD5}"/>
              </a:ext>
            </a:extLst>
          </p:cNvPr>
          <p:cNvCxnSpPr/>
          <p:nvPr userDrawn="1"/>
        </p:nvCxnSpPr>
        <p:spPr>
          <a:xfrm>
            <a:off x="1762124" y="0"/>
            <a:ext cx="0" cy="685800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Slika 6" descr="Slika, ki vsebuje besede zunanje, znak, hrana, zelena&#10;&#10;Opis je samodejno ustvarjen">
            <a:extLst>
              <a:ext uri="{FF2B5EF4-FFF2-40B4-BE49-F238E27FC236}">
                <a16:creationId xmlns:a16="http://schemas.microsoft.com/office/drawing/2014/main" id="{4EA43FDD-B7E9-445C-AF59-28932D85FF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" y="6296219"/>
            <a:ext cx="1360981" cy="408294"/>
          </a:xfrm>
          <a:prstGeom prst="rect">
            <a:avLst/>
          </a:prstGeom>
        </p:spPr>
      </p:pic>
      <p:pic>
        <p:nvPicPr>
          <p:cNvPr id="12" name="Slika 11" descr="Slika, ki vsebuje besede risba, znak&#10;&#10;Opis je samodejno ustvarjen">
            <a:extLst>
              <a:ext uri="{FF2B5EF4-FFF2-40B4-BE49-F238E27FC236}">
                <a16:creationId xmlns:a16="http://schemas.microsoft.com/office/drawing/2014/main" id="{09BF8B42-37D3-46A6-916D-D08D6F260C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0" y="4903465"/>
            <a:ext cx="1360981" cy="696130"/>
          </a:xfrm>
          <a:prstGeom prst="rect">
            <a:avLst/>
          </a:prstGeom>
        </p:spPr>
      </p:pic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45F42822-362C-4AEF-ACEB-65B45B9C5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18380"/>
          <a:stretch/>
        </p:blipFill>
        <p:spPr>
          <a:xfrm>
            <a:off x="0" y="5673131"/>
            <a:ext cx="1572426" cy="549552"/>
          </a:xfrm>
          <a:prstGeom prst="rect">
            <a:avLst/>
          </a:prstGeom>
        </p:spPr>
      </p:pic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4D80A6F-7714-4D85-87FB-9302C21F166F}"/>
              </a:ext>
            </a:extLst>
          </p:cNvPr>
          <p:cNvCxnSpPr>
            <a:cxnSpLocks/>
          </p:cNvCxnSpPr>
          <p:nvPr userDrawn="1"/>
        </p:nvCxnSpPr>
        <p:spPr>
          <a:xfrm flipH="1">
            <a:off x="1762124" y="6238431"/>
            <a:ext cx="10429876" cy="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1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95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58C5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58C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58C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58C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58C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ping.dih-agrifood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ping.dih-agrifood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v7lXL6RPws?feature=oembed" TargetMode="External"/><Relationship Id="rId6" Type="http://schemas.openxmlformats.org/officeDocument/2006/relationships/image" Target="../media/image116.emf"/><Relationship Id="rId5" Type="http://schemas.openxmlformats.org/officeDocument/2006/relationships/image" Target="../media/image115.jp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daniel.copot@itc-cluster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E31E6E-DB76-497F-A3DD-8B7B01822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Farm to Form </a:t>
            </a:r>
            <a:r>
              <a:rPr lang="sl-SI" dirty="0" err="1"/>
              <a:t>Hackathon</a:t>
            </a:r>
            <a:r>
              <a:rPr lang="sl-SI" dirty="0"/>
              <a:t> </a:t>
            </a:r>
            <a:r>
              <a:rPr lang="sl-SI" dirty="0" err="1"/>
              <a:t>introduction</a:t>
            </a:r>
            <a:r>
              <a:rPr lang="sl-SI" dirty="0"/>
              <a:t> </a:t>
            </a:r>
            <a:r>
              <a:rPr lang="sl-SI" dirty="0" err="1"/>
              <a:t>and</a:t>
            </a:r>
            <a:br>
              <a:rPr lang="sl-SI" dirty="0"/>
            </a:br>
            <a:r>
              <a:rPr lang="sl-SI" dirty="0" err="1"/>
              <a:t>Session</a:t>
            </a:r>
            <a:r>
              <a:rPr lang="sl-SI" dirty="0"/>
              <a:t> #1</a:t>
            </a:r>
            <a:endParaRPr lang="en-GB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DC08C9-89F0-4C7D-A23B-AAA5CF007D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r>
              <a:rPr lang="sl-SI" dirty="0"/>
              <a:t>Daniel Copot, DIH AGRIFOOD manager</a:t>
            </a:r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C67F6E-ACB2-4381-B541-228031F6E6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1302F3-4797-403E-9DD9-BD220457E1EB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145C085-579C-4FB6-B7EF-4FE46D27F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pPr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335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Hub for Agriculture and Food Production – DIH </a:t>
            </a:r>
            <a:r>
              <a:rPr lang="en-US" dirty="0" err="1"/>
              <a:t>Agrifood</a:t>
            </a:r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The organization should represent a One-Stop-Shop providing services to target groups (farmers and food producers) through a multi-partner cooperation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10</a:t>
            </a:fld>
            <a:endParaRPr lang="sl-SI"/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5571862C-4F19-4E5C-8350-ACC6F197A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6"/>
          <a:stretch/>
        </p:blipFill>
        <p:spPr>
          <a:xfrm>
            <a:off x="3712899" y="2422107"/>
            <a:ext cx="6963018" cy="3651182"/>
          </a:xfrm>
          <a:prstGeom prst="rect">
            <a:avLst/>
          </a:prstGeom>
          <a:ln>
            <a:noFill/>
          </a:ln>
        </p:spPr>
      </p:pic>
      <p:sp>
        <p:nvSpPr>
          <p:cNvPr id="11" name="Rectangle 26">
            <a:extLst>
              <a:ext uri="{FF2B5EF4-FFF2-40B4-BE49-F238E27FC236}">
                <a16:creationId xmlns:a16="http://schemas.microsoft.com/office/drawing/2014/main" id="{E9532B07-44F6-4FC0-85E4-E541D09F0AB8}"/>
              </a:ext>
            </a:extLst>
          </p:cNvPr>
          <p:cNvSpPr/>
          <p:nvPr/>
        </p:nvSpPr>
        <p:spPr>
          <a:xfrm>
            <a:off x="3788229" y="2847184"/>
            <a:ext cx="6752035" cy="2829221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01E532CC-DC54-4A95-BF05-8D705B8D7EA6}"/>
              </a:ext>
            </a:extLst>
          </p:cNvPr>
          <p:cNvSpPr txBox="1"/>
          <p:nvPr/>
        </p:nvSpPr>
        <p:spPr>
          <a:xfrm>
            <a:off x="3983617" y="3038720"/>
            <a:ext cx="6407292" cy="33996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0"/>
              </a:lnSpc>
              <a:spcBef>
                <a:spcPts val="188"/>
              </a:spcBef>
            </a:pPr>
            <a:r>
              <a:rPr sz="2800" spc="0" dirty="0">
                <a:solidFill>
                  <a:srgbClr val="FFFFFF"/>
                </a:solidFill>
                <a:cs typeface="Times New Roman"/>
              </a:rPr>
              <a:t>The</a:t>
            </a:r>
            <a:r>
              <a:rPr sz="2800" spc="35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-7" dirty="0">
                <a:solidFill>
                  <a:srgbClr val="FFFFFF"/>
                </a:solidFill>
                <a:cs typeface="Times New Roman"/>
              </a:rPr>
              <a:t>D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IH</a:t>
            </a:r>
            <a:r>
              <a:rPr sz="2800" spc="-7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-8" dirty="0">
                <a:solidFill>
                  <a:srgbClr val="FFFFFF"/>
                </a:solidFill>
                <a:cs typeface="Times New Roman"/>
              </a:rPr>
              <a:t>e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co</a:t>
            </a:r>
            <a:r>
              <a:rPr sz="2800" spc="-4" dirty="0">
                <a:solidFill>
                  <a:srgbClr val="FFFFFF"/>
                </a:solidFill>
                <a:cs typeface="Times New Roman"/>
              </a:rPr>
              <a:t>s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y</a:t>
            </a:r>
            <a:r>
              <a:rPr sz="2800" spc="-8" dirty="0">
                <a:solidFill>
                  <a:srgbClr val="FFFFFF"/>
                </a:solidFill>
                <a:cs typeface="Times New Roman"/>
              </a:rPr>
              <a:t>s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tem</a:t>
            </a:r>
            <a:r>
              <a:rPr sz="2800" spc="36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can</a:t>
            </a:r>
            <a:r>
              <a:rPr sz="2800" spc="5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be</a:t>
            </a:r>
            <a:r>
              <a:rPr sz="2800" spc="-346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se</a:t>
            </a:r>
            <a:r>
              <a:rPr sz="2800" spc="-9" dirty="0">
                <a:solidFill>
                  <a:srgbClr val="FFFFFF"/>
                </a:solidFill>
                <a:cs typeface="Times New Roman"/>
              </a:rPr>
              <a:t>e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n</a:t>
            </a:r>
            <a:r>
              <a:rPr sz="2800" spc="58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as</a:t>
            </a:r>
            <a:r>
              <a:rPr lang="x-none" sz="2800" spc="0" dirty="0">
                <a:solidFill>
                  <a:srgbClr val="FFFFFF"/>
                </a:solidFill>
                <a:cs typeface="Times New Roman"/>
              </a:rPr>
              <a:t> a</a:t>
            </a:r>
            <a:r>
              <a:rPr lang="x-none" sz="2800" dirty="0"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coral</a:t>
            </a:r>
            <a:r>
              <a:rPr sz="2800" spc="-6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reef</a:t>
            </a:r>
            <a:r>
              <a:rPr sz="2800" spc="132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where</a:t>
            </a:r>
            <a:r>
              <a:rPr sz="2800" spc="-169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-8" dirty="0">
                <a:solidFill>
                  <a:srgbClr val="FFFFFF"/>
                </a:solidFill>
                <a:cs typeface="Times New Roman"/>
              </a:rPr>
              <a:t>t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here</a:t>
            </a:r>
            <a:r>
              <a:rPr sz="2800" spc="333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are</a:t>
            </a:r>
            <a:r>
              <a:rPr sz="2800" spc="-294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big</a:t>
            </a:r>
            <a:r>
              <a:rPr sz="2800" spc="50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and small</a:t>
            </a:r>
            <a:r>
              <a:rPr sz="2800" spc="33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fish,</a:t>
            </a:r>
            <a:r>
              <a:rPr sz="2800" spc="-159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8" dirty="0">
                <a:solidFill>
                  <a:srgbClr val="FFFFFF"/>
                </a:solidFill>
                <a:cs typeface="Times New Roman"/>
              </a:rPr>
              <a:t>h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unters</a:t>
            </a:r>
            <a:r>
              <a:rPr sz="2800" spc="479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and</a:t>
            </a:r>
            <a:r>
              <a:rPr sz="2800" spc="7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prey,</a:t>
            </a:r>
            <a:r>
              <a:rPr sz="2800" spc="-106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but ov</a:t>
            </a:r>
            <a:r>
              <a:rPr sz="2800" spc="-13" dirty="0">
                <a:solidFill>
                  <a:srgbClr val="FFFFFF"/>
                </a:solidFill>
                <a:cs typeface="Times New Roman"/>
              </a:rPr>
              <a:t>e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rall</a:t>
            </a:r>
            <a:r>
              <a:rPr sz="2800" spc="-13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e</a:t>
            </a:r>
            <a:r>
              <a:rPr sz="2800" spc="-8" dirty="0">
                <a:solidFill>
                  <a:srgbClr val="FFFFFF"/>
                </a:solidFill>
                <a:cs typeface="Times New Roman"/>
              </a:rPr>
              <a:t>v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er</a:t>
            </a:r>
            <a:r>
              <a:rPr sz="2800" spc="-13" dirty="0">
                <a:solidFill>
                  <a:srgbClr val="FFFFFF"/>
                </a:solidFill>
                <a:cs typeface="Times New Roman"/>
              </a:rPr>
              <a:t>y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one</a:t>
            </a:r>
            <a:r>
              <a:rPr sz="2800" spc="-4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perf</a:t>
            </a:r>
            <a:r>
              <a:rPr sz="2800" spc="-13" dirty="0">
                <a:solidFill>
                  <a:srgbClr val="FFFFFF"/>
                </a:solidFill>
                <a:cs typeface="Times New Roman"/>
              </a:rPr>
              <a:t>o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rms</a:t>
            </a:r>
            <a:r>
              <a:rPr sz="2800" spc="384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be</a:t>
            </a:r>
            <a:r>
              <a:rPr sz="2800" spc="-9" dirty="0">
                <a:solidFill>
                  <a:srgbClr val="FFFFFF"/>
                </a:solidFill>
                <a:cs typeface="Times New Roman"/>
              </a:rPr>
              <a:t>t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ter compared</a:t>
            </a:r>
            <a:r>
              <a:rPr sz="2800" spc="2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to</a:t>
            </a:r>
            <a:r>
              <a:rPr sz="2800" spc="-242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isolation</a:t>
            </a:r>
            <a:r>
              <a:rPr sz="2800" spc="19" dirty="0">
                <a:solidFill>
                  <a:srgbClr val="FFFFFF"/>
                </a:solidFill>
                <a:cs typeface="Times New Roman"/>
              </a:rPr>
              <a:t>.</a:t>
            </a:r>
            <a:r>
              <a:rPr sz="2800" spc="0" dirty="0">
                <a:solidFill>
                  <a:srgbClr val="FFFFFF"/>
                </a:solidFill>
                <a:cs typeface="Times New Roman"/>
              </a:rPr>
              <a:t>”</a:t>
            </a:r>
            <a:endParaRPr sz="2800" dirty="0">
              <a:cs typeface="Times New Roman"/>
            </a:endParaRPr>
          </a:p>
          <a:p>
            <a:pPr marL="616650" marR="95581" algn="ctr">
              <a:lnSpc>
                <a:spcPct val="95825"/>
              </a:lnSpc>
              <a:spcBef>
                <a:spcPts val="678"/>
              </a:spcBef>
            </a:pPr>
            <a:r>
              <a:rPr sz="1600" spc="0" dirty="0">
                <a:solidFill>
                  <a:srgbClr val="FFFFFF"/>
                </a:solidFill>
                <a:cs typeface="Times New Roman"/>
              </a:rPr>
              <a:t>—</a:t>
            </a:r>
            <a:r>
              <a:rPr sz="1600" spc="79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4" dirty="0">
                <a:solidFill>
                  <a:srgbClr val="FFFFFF"/>
                </a:solidFill>
                <a:cs typeface="Times New Roman"/>
              </a:rPr>
              <a:t>G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rigorios</a:t>
            </a:r>
            <a:r>
              <a:rPr sz="1600" spc="219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Chatz</a:t>
            </a:r>
            <a:r>
              <a:rPr sz="1600" spc="-5" dirty="0">
                <a:solidFill>
                  <a:srgbClr val="FFFFFF"/>
                </a:solidFill>
                <a:cs typeface="Times New Roman"/>
              </a:rPr>
              <a:t>i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ko</a:t>
            </a:r>
            <a:r>
              <a:rPr sz="1600" spc="5" dirty="0">
                <a:solidFill>
                  <a:srgbClr val="FFFFFF"/>
                </a:solidFill>
                <a:cs typeface="Times New Roman"/>
              </a:rPr>
              <a:t>s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tas,</a:t>
            </a:r>
            <a:r>
              <a:rPr sz="1600" spc="-1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EI</a:t>
            </a:r>
            <a:r>
              <a:rPr sz="1600" spc="4" dirty="0">
                <a:solidFill>
                  <a:srgbClr val="FFFFFF"/>
                </a:solidFill>
                <a:cs typeface="Times New Roman"/>
              </a:rPr>
              <a:t>P</a:t>
            </a:r>
            <a:r>
              <a:rPr sz="1600" spc="-4" dirty="0">
                <a:solidFill>
                  <a:srgbClr val="FFFFFF"/>
                </a:solidFill>
                <a:cs typeface="Times New Roman"/>
              </a:rPr>
              <a:t>-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AG</a:t>
            </a:r>
            <a:r>
              <a:rPr sz="1600" spc="4" dirty="0">
                <a:solidFill>
                  <a:srgbClr val="FFFFFF"/>
                </a:solidFill>
                <a:cs typeface="Times New Roman"/>
              </a:rPr>
              <a:t>R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I</a:t>
            </a:r>
            <a:r>
              <a:rPr sz="1600" spc="217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Se</a:t>
            </a:r>
            <a:r>
              <a:rPr sz="1600" spc="-4" dirty="0">
                <a:solidFill>
                  <a:srgbClr val="FFFFFF"/>
                </a:solidFill>
                <a:cs typeface="Times New Roman"/>
              </a:rPr>
              <a:t>m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inar</a:t>
            </a:r>
            <a:endParaRPr sz="1600" dirty="0">
              <a:cs typeface="Times New Roman"/>
            </a:endParaRPr>
          </a:p>
          <a:p>
            <a:pPr marL="939485" marR="417581" algn="ctr">
              <a:lnSpc>
                <a:spcPct val="95825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cs typeface="Times New Roman"/>
              </a:rPr>
              <a:t>Digit</a:t>
            </a:r>
            <a:r>
              <a:rPr sz="1600" spc="-9" dirty="0">
                <a:solidFill>
                  <a:srgbClr val="FFFFFF"/>
                </a:solidFill>
                <a:cs typeface="Times New Roman"/>
              </a:rPr>
              <a:t>a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l</a:t>
            </a:r>
            <a:r>
              <a:rPr sz="1600" spc="2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Inn</a:t>
            </a:r>
            <a:r>
              <a:rPr sz="1600" spc="-5" dirty="0">
                <a:solidFill>
                  <a:srgbClr val="FFFFFF"/>
                </a:solidFill>
                <a:cs typeface="Times New Roman"/>
              </a:rPr>
              <a:t>o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v</a:t>
            </a:r>
            <a:r>
              <a:rPr sz="1600" spc="-10" dirty="0">
                <a:solidFill>
                  <a:srgbClr val="FFFFFF"/>
                </a:solidFill>
                <a:cs typeface="Times New Roman"/>
              </a:rPr>
              <a:t>a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ti</a:t>
            </a:r>
            <a:r>
              <a:rPr sz="1600" spc="-5" dirty="0">
                <a:solidFill>
                  <a:srgbClr val="FFFFFF"/>
                </a:solidFill>
                <a:cs typeface="Times New Roman"/>
              </a:rPr>
              <a:t>o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n</a:t>
            </a:r>
            <a:r>
              <a:rPr sz="1600" spc="-1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Hubs</a:t>
            </a:r>
            <a:r>
              <a:rPr sz="1600" spc="347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-4" dirty="0">
                <a:solidFill>
                  <a:srgbClr val="FFFFFF"/>
                </a:solidFill>
                <a:cs typeface="Times New Roman"/>
              </a:rPr>
              <a:t>f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or</a:t>
            </a:r>
            <a:r>
              <a:rPr sz="1600" spc="268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Agric</a:t>
            </a:r>
            <a:r>
              <a:rPr sz="1600" spc="-9" dirty="0">
                <a:solidFill>
                  <a:srgbClr val="FFFFFF"/>
                </a:solidFill>
                <a:cs typeface="Times New Roman"/>
              </a:rPr>
              <a:t>u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l</a:t>
            </a:r>
            <a:r>
              <a:rPr sz="1600" spc="-4" dirty="0">
                <a:solidFill>
                  <a:srgbClr val="FFFFFF"/>
                </a:solidFill>
                <a:cs typeface="Times New Roman"/>
              </a:rPr>
              <a:t>tu</a:t>
            </a:r>
            <a:r>
              <a:rPr sz="1600" spc="0" dirty="0">
                <a:solidFill>
                  <a:srgbClr val="FFFFFF"/>
                </a:solidFill>
                <a:cs typeface="Times New Roman"/>
              </a:rPr>
              <a:t>re</a:t>
            </a:r>
            <a:endParaRPr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860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needed to support farmers differently!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495" y="1825625"/>
            <a:ext cx="6701246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Multi-Actor Approach (MAA) based</a:t>
            </a:r>
          </a:p>
          <a:p>
            <a:r>
              <a:rPr lang="en-US" sz="2400" b="1" dirty="0"/>
              <a:t>Non-formal structure </a:t>
            </a:r>
            <a:r>
              <a:rPr lang="en-US" sz="2400" dirty="0"/>
              <a:t>– network, </a:t>
            </a:r>
            <a:r>
              <a:rPr lang="en-US" sz="2400" b="1" dirty="0"/>
              <a:t>no membership </a:t>
            </a:r>
          </a:p>
          <a:p>
            <a:r>
              <a:rPr lang="en-US" sz="2400" dirty="0"/>
              <a:t>Every participant is able </a:t>
            </a:r>
            <a:r>
              <a:rPr lang="en-US" sz="2400" b="1" dirty="0"/>
              <a:t>TO TAKE ‘‘the common asset‘‘</a:t>
            </a:r>
            <a:r>
              <a:rPr lang="en-US" sz="2400" dirty="0"/>
              <a:t>, however they should also be able to </a:t>
            </a:r>
            <a:r>
              <a:rPr lang="en-US" sz="2400" b="1" dirty="0"/>
              <a:t>CONTRIBUTE to ‘‘the common asset‘‘</a:t>
            </a:r>
          </a:p>
          <a:p>
            <a:r>
              <a:rPr lang="en-US" sz="2400" b="1" dirty="0"/>
              <a:t>DIH AGRIFOOD shall become the synonym </a:t>
            </a:r>
            <a:r>
              <a:rPr lang="en-US" sz="2400" dirty="0"/>
              <a:t>for </a:t>
            </a:r>
            <a:r>
              <a:rPr lang="sl-SI" sz="2400" dirty="0"/>
              <a:t>D</a:t>
            </a:r>
            <a:r>
              <a:rPr lang="en-US" sz="2400" dirty="0" err="1"/>
              <a:t>igital</a:t>
            </a:r>
            <a:r>
              <a:rPr lang="en-US" sz="2400" dirty="0"/>
              <a:t> transformation of farmers and food producers</a:t>
            </a:r>
          </a:p>
          <a:p>
            <a:endParaRPr lang="en-US" sz="1800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11</a:t>
            </a:fld>
            <a:endParaRPr lang="sl-SI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803C0B8D-3749-4495-83D6-ECAB0B5E233D}"/>
              </a:ext>
            </a:extLst>
          </p:cNvPr>
          <p:cNvGrpSpPr/>
          <p:nvPr/>
        </p:nvGrpSpPr>
        <p:grpSpPr>
          <a:xfrm>
            <a:off x="8045232" y="4286647"/>
            <a:ext cx="3873929" cy="1725455"/>
            <a:chOff x="2176699" y="4432644"/>
            <a:chExt cx="6724233" cy="34506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D0F3900-2F3C-4B59-99DB-8147C2733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915" y="4432644"/>
              <a:ext cx="2501800" cy="198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FC8FE3D-6112-470F-9B22-CFB25D43A960}"/>
                </a:ext>
              </a:extLst>
            </p:cNvPr>
            <p:cNvSpPr/>
            <p:nvPr/>
          </p:nvSpPr>
          <p:spPr>
            <a:xfrm>
              <a:off x="2176699" y="6198746"/>
              <a:ext cx="6724233" cy="1684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accent5">
                      <a:lumMod val="75000"/>
                    </a:schemeClr>
                  </a:solidFill>
                </a:rPr>
                <a:t>KISS (Keep it Simple and Smart)</a:t>
              </a:r>
            </a:p>
          </p:txBody>
        </p:sp>
      </p:grpSp>
      <p:pic>
        <p:nvPicPr>
          <p:cNvPr id="7" name="Slika 6">
            <a:extLst>
              <a:ext uri="{FF2B5EF4-FFF2-40B4-BE49-F238E27FC236}">
                <a16:creationId xmlns:a16="http://schemas.microsoft.com/office/drawing/2014/main" id="{7949F492-D08B-4C9A-B774-08DF0E3D21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741" y="1344854"/>
            <a:ext cx="3039297" cy="2656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556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Important</a:t>
            </a:r>
            <a:r>
              <a:rPr lang="sl-SI" dirty="0"/>
              <a:t> role </a:t>
            </a:r>
            <a:r>
              <a:rPr lang="sl-SI" dirty="0" err="1"/>
              <a:t>of</a:t>
            </a:r>
            <a:r>
              <a:rPr lang="sl-SI" dirty="0"/>
              <a:t> DIH</a:t>
            </a:r>
            <a:r>
              <a:rPr lang="en-US" dirty="0"/>
              <a:t>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117" y="1729373"/>
            <a:ext cx="67012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Establishing DIH AGRIFOOD IT infrastructure, which will be composed of a set of technology specific services and enablers, allowing </a:t>
            </a:r>
            <a:r>
              <a:rPr lang="en-GB" sz="2400" b="1" dirty="0" err="1"/>
              <a:t>Startups</a:t>
            </a:r>
            <a:r>
              <a:rPr lang="en-GB" sz="2400" b="1" dirty="0"/>
              <a:t>/SMEs and other stakeholders to ease the exploitation of modern ICT technologies, based on: Open access, Privacy and Data ownership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12</a:t>
            </a:fld>
            <a:endParaRPr lang="sl-SI"/>
          </a:p>
        </p:txBody>
      </p:sp>
      <p:pic>
        <p:nvPicPr>
          <p:cNvPr id="6" name="Picture 188">
            <a:extLst>
              <a:ext uri="{FF2B5EF4-FFF2-40B4-BE49-F238E27FC236}">
                <a16:creationId xmlns:a16="http://schemas.microsoft.com/office/drawing/2014/main" id="{4A31A9DE-13C9-4CD4-8FA2-726E0B6CF873}"/>
              </a:ext>
            </a:extLst>
          </p:cNvPr>
          <p:cNvPicPr/>
          <p:nvPr/>
        </p:nvPicPr>
        <p:blipFill rotWithShape="1">
          <a:blip r:embed="rId3"/>
          <a:srcRect b="26986"/>
          <a:stretch/>
        </p:blipFill>
        <p:spPr bwMode="auto">
          <a:xfrm>
            <a:off x="8951495" y="195420"/>
            <a:ext cx="3166503" cy="1857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A31C022-30ED-4761-B301-87B360199E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29561" y="438212"/>
            <a:ext cx="990600" cy="122110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5611AD9-F082-452A-A2C4-F2CBBEE7A87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51" y="2735237"/>
            <a:ext cx="2157546" cy="783982"/>
          </a:xfrm>
          <a:prstGeom prst="rect">
            <a:avLst/>
          </a:prstGeom>
        </p:spPr>
      </p:pic>
      <p:pic>
        <p:nvPicPr>
          <p:cNvPr id="8" name="Označba mesta vsebine 6">
            <a:extLst>
              <a:ext uri="{FF2B5EF4-FFF2-40B4-BE49-F238E27FC236}">
                <a16:creationId xmlns:a16="http://schemas.microsoft.com/office/drawing/2014/main" id="{5A7C57CB-B557-4970-91AE-AFD66A789E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/>
          <a:stretch/>
        </p:blipFill>
        <p:spPr>
          <a:xfrm>
            <a:off x="6826845" y="3889426"/>
            <a:ext cx="3921791" cy="2237911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A7AF0092-FF2A-48B1-B10E-A94E1189C244}"/>
              </a:ext>
            </a:extLst>
          </p:cNvPr>
          <p:cNvGrpSpPr/>
          <p:nvPr/>
        </p:nvGrpSpPr>
        <p:grpSpPr>
          <a:xfrm>
            <a:off x="10843096" y="3689099"/>
            <a:ext cx="1274902" cy="2471145"/>
            <a:chOff x="7548795" y="2095520"/>
            <a:chExt cx="1081864" cy="2413032"/>
          </a:xfrm>
        </p:grpSpPr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8161418A-8E84-4654-BBE2-4F210FF8A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8795" y="2095520"/>
              <a:ext cx="1081864" cy="2413032"/>
            </a:xfrm>
            <a:prstGeom prst="rect">
              <a:avLst/>
            </a:prstGeom>
          </p:spPr>
        </p:pic>
        <p:pic>
          <p:nvPicPr>
            <p:cNvPr id="18" name="Picture 2" descr="Image result for blockchain qr&quot;">
              <a:extLst>
                <a:ext uri="{FF2B5EF4-FFF2-40B4-BE49-F238E27FC236}">
                  <a16:creationId xmlns:a16="http://schemas.microsoft.com/office/drawing/2014/main" id="{6AE87F85-4E38-40EE-9742-D45D3AB15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3933056"/>
              <a:ext cx="318241" cy="31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Slika 19">
            <a:extLst>
              <a:ext uri="{FF2B5EF4-FFF2-40B4-BE49-F238E27FC236}">
                <a16:creationId xmlns:a16="http://schemas.microsoft.com/office/drawing/2014/main" id="{C2ABF814-8DF0-493A-B819-A6193084A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1804" y="2582941"/>
            <a:ext cx="1196194" cy="1106158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52C83996-873B-46FD-9559-BFBC8C3C10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75" y="3922218"/>
            <a:ext cx="2221759" cy="2221759"/>
          </a:xfrm>
          <a:prstGeom prst="rect">
            <a:avLst/>
          </a:prstGeom>
        </p:spPr>
      </p:pic>
      <p:pic>
        <p:nvPicPr>
          <p:cNvPr id="24" name="Slika 23" descr="Slika, ki vsebuje besede zunanje, fotografija, trava, moški&#10;&#10;Opis je samodejno ustvarjen">
            <a:extLst>
              <a:ext uri="{FF2B5EF4-FFF2-40B4-BE49-F238E27FC236}">
                <a16:creationId xmlns:a16="http://schemas.microsoft.com/office/drawing/2014/main" id="{C125DD8B-9918-4B6F-8E75-0BF08825BD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0" y="3922219"/>
            <a:ext cx="2205118" cy="22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DIH AGRIFOOD</a:t>
            </a:r>
            <a:r>
              <a:rPr lang="sl-SI" dirty="0"/>
              <a:t> - </a:t>
            </a:r>
            <a:r>
              <a:rPr lang="sl-SI" dirty="0" err="1"/>
              <a:t>thematic</a:t>
            </a:r>
            <a:r>
              <a:rPr lang="sl-SI" dirty="0"/>
              <a:t> </a:t>
            </a:r>
            <a:r>
              <a:rPr lang="sl-SI" dirty="0" err="1"/>
              <a:t>areas</a:t>
            </a:r>
            <a:endParaRPr lang="en-US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13</a:t>
            </a:fld>
            <a:endParaRPr lang="sl-SI"/>
          </a:p>
        </p:txBody>
      </p:sp>
      <p:sp>
        <p:nvSpPr>
          <p:cNvPr id="11" name="Podnaslov 2">
            <a:extLst>
              <a:ext uri="{FF2B5EF4-FFF2-40B4-BE49-F238E27FC236}">
                <a16:creationId xmlns:a16="http://schemas.microsoft.com/office/drawing/2014/main" id="{44942EE5-7C14-4608-AFE2-73943898A0C3}"/>
              </a:ext>
            </a:extLst>
          </p:cNvPr>
          <p:cNvSpPr txBox="1">
            <a:spLocks/>
          </p:cNvSpPr>
          <p:nvPr/>
        </p:nvSpPr>
        <p:spPr>
          <a:xfrm>
            <a:off x="1348358" y="1851471"/>
            <a:ext cx="3838003" cy="949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Digital transformation</a:t>
            </a:r>
          </a:p>
        </p:txBody>
      </p:sp>
      <p:sp>
        <p:nvSpPr>
          <p:cNvPr id="13" name="Podnaslov 2">
            <a:extLst>
              <a:ext uri="{FF2B5EF4-FFF2-40B4-BE49-F238E27FC236}">
                <a16:creationId xmlns:a16="http://schemas.microsoft.com/office/drawing/2014/main" id="{33B92433-E532-4134-B81D-03043B4E2726}"/>
              </a:ext>
            </a:extLst>
          </p:cNvPr>
          <p:cNvSpPr txBox="1">
            <a:spLocks/>
          </p:cNvSpPr>
          <p:nvPr/>
        </p:nvSpPr>
        <p:spPr>
          <a:xfrm>
            <a:off x="7844239" y="1653816"/>
            <a:ext cx="4182979" cy="1172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Gastronomy</a:t>
            </a:r>
          </a:p>
          <a:p>
            <a:endParaRPr lang="sl-S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Podnaslov 2">
            <a:extLst>
              <a:ext uri="{FF2B5EF4-FFF2-40B4-BE49-F238E27FC236}">
                <a16:creationId xmlns:a16="http://schemas.microsoft.com/office/drawing/2014/main" id="{E749D290-8CDD-4D9C-95D1-DD6B96EA047B}"/>
              </a:ext>
            </a:extLst>
          </p:cNvPr>
          <p:cNvSpPr txBox="1">
            <a:spLocks/>
          </p:cNvSpPr>
          <p:nvPr/>
        </p:nvSpPr>
        <p:spPr>
          <a:xfrm>
            <a:off x="5011698" y="1869902"/>
            <a:ext cx="3416896" cy="94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Short supply chains</a:t>
            </a:r>
          </a:p>
          <a:p>
            <a:endParaRPr lang="en-GB" sz="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3" descr="16052011406">
            <a:extLst>
              <a:ext uri="{FF2B5EF4-FFF2-40B4-BE49-F238E27FC236}">
                <a16:creationId xmlns:a16="http://schemas.microsoft.com/office/drawing/2014/main" id="{00F3B259-917A-4B0D-B8AF-33C7156A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500" y="2837649"/>
            <a:ext cx="1820186" cy="136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49BB7D6-B1B8-4D89-94E8-C02AFEBAA5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3" y="2491386"/>
            <a:ext cx="1293605" cy="1070569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CFDAE08-3478-4BBB-AAB7-A4D99DDD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085" y="4961981"/>
            <a:ext cx="2037845" cy="119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lika 22" descr="https://www.evineyardapp.com/sl/blog/wp-content/uploads/2016/01/DSCN32561.jpg">
            <a:extLst>
              <a:ext uri="{FF2B5EF4-FFF2-40B4-BE49-F238E27FC236}">
                <a16:creationId xmlns:a16="http://schemas.microsoft.com/office/drawing/2014/main" id="{9DCCDC7E-780C-443B-AEB5-1CE75B72CD48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0453" y="4508666"/>
            <a:ext cx="1323151" cy="131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https://www.evineyardapp.com/sl/blog/wp-content/uploads/2017/03/weather-station3.jpg">
            <a:extLst>
              <a:ext uri="{FF2B5EF4-FFF2-40B4-BE49-F238E27FC236}">
                <a16:creationId xmlns:a16="http://schemas.microsoft.com/office/drawing/2014/main" id="{6EEB1E31-6041-4BE5-97CE-961A0F7382D7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607"/>
          <a:stretch/>
        </p:blipFill>
        <p:spPr bwMode="auto">
          <a:xfrm>
            <a:off x="1894887" y="3914130"/>
            <a:ext cx="1041698" cy="1871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FC3D545-9DDB-4B50-BE34-9AD9C57E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334" y="2584795"/>
            <a:ext cx="1750389" cy="108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1F3A1630-0704-4596-9860-4ADB61ADA6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958" y="2465294"/>
            <a:ext cx="1445126" cy="1967542"/>
          </a:xfrm>
          <a:prstGeom prst="rect">
            <a:avLst/>
          </a:prstGeom>
        </p:spPr>
      </p:pic>
      <p:pic>
        <p:nvPicPr>
          <p:cNvPr id="31" name="Picture 2" descr="C:\Users\dadlesic\AppData\Local\Temp\notes26D01A\F000168-10_vinska_cesta_4176_orig_jpg-photo-l.jpg">
            <a:extLst>
              <a:ext uri="{FF2B5EF4-FFF2-40B4-BE49-F238E27FC236}">
                <a16:creationId xmlns:a16="http://schemas.microsoft.com/office/drawing/2014/main" id="{E1494744-2D06-4DE9-91AD-92E8C17B6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9288" y="3337035"/>
            <a:ext cx="2065245" cy="144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Slika 2">
            <a:extLst>
              <a:ext uri="{FF2B5EF4-FFF2-40B4-BE49-F238E27FC236}">
                <a16:creationId xmlns:a16="http://schemas.microsoft.com/office/drawing/2014/main" id="{7A328763-7E67-45FD-A157-D2E96DD0A70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270" y="2166180"/>
            <a:ext cx="1349932" cy="125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CC71CDFE-7B2E-4AF5-8DE2-2EA94FB8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3642" y="2386843"/>
            <a:ext cx="1211066" cy="167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231EFDD8-92A5-48E4-BA4A-F1ED199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3698" y="4823157"/>
            <a:ext cx="3227464" cy="94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Slika 1">
            <a:extLst>
              <a:ext uri="{FF2B5EF4-FFF2-40B4-BE49-F238E27FC236}">
                <a16:creationId xmlns:a16="http://schemas.microsoft.com/office/drawing/2014/main" id="{4D0A6A92-E651-452B-A391-B3EE5C9E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374" y="4464796"/>
            <a:ext cx="2062308" cy="118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20180918_094451">
            <a:extLst>
              <a:ext uri="{FF2B5EF4-FFF2-40B4-BE49-F238E27FC236}">
                <a16:creationId xmlns:a16="http://schemas.microsoft.com/office/drawing/2014/main" id="{B29255B9-8321-4FAC-9F09-4BCB23EB5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233" y="3729698"/>
            <a:ext cx="2065245" cy="116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73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lika 32">
            <a:extLst>
              <a:ext uri="{FF2B5EF4-FFF2-40B4-BE49-F238E27FC236}">
                <a16:creationId xmlns:a16="http://schemas.microsoft.com/office/drawing/2014/main" id="{9A4168C0-2B35-4EED-B464-C400303AEB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410" y="3488757"/>
            <a:ext cx="1131661" cy="690763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BF508507-AAB7-45B9-B468-B669D45F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0675" y="2500383"/>
            <a:ext cx="1773914" cy="5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BCF7DB12-423D-4048-8629-8D6083AC0B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060" y="1147620"/>
            <a:ext cx="2094957" cy="888658"/>
          </a:xfrm>
          <a:prstGeom prst="rect">
            <a:avLst/>
          </a:prstGeom>
        </p:spPr>
      </p:pic>
      <p:pic>
        <p:nvPicPr>
          <p:cNvPr id="44" name="Immagine 4" descr="C:\Users\mcc\Box Sync\COLLINI-BOX\20_INNO-WISEs (cristina.collini@fondazione.polimi.it)\JS_Project documents\Comunication_loghi\INNO-WISEs.jpg">
            <a:extLst>
              <a:ext uri="{FF2B5EF4-FFF2-40B4-BE49-F238E27FC236}">
                <a16:creationId xmlns:a16="http://schemas.microsoft.com/office/drawing/2014/main" id="{60E424A6-15AA-498B-84A0-BBB3B984AAA7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405" y="1388264"/>
            <a:ext cx="1521856" cy="5994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DIH AGRIFOOD service portfolio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14</a:t>
            </a:fld>
            <a:endParaRPr lang="sl-SI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22CC2A14-881A-4F9B-B0D1-53781EA05B78}"/>
              </a:ext>
            </a:extLst>
          </p:cNvPr>
          <p:cNvGrpSpPr/>
          <p:nvPr/>
        </p:nvGrpSpPr>
        <p:grpSpPr>
          <a:xfrm>
            <a:off x="6884071" y="1912155"/>
            <a:ext cx="2105672" cy="1943100"/>
            <a:chOff x="4572000" y="2034540"/>
            <a:chExt cx="2105672" cy="1943100"/>
          </a:xfrm>
          <a:effectLst/>
        </p:grpSpPr>
        <p:sp>
          <p:nvSpPr>
            <p:cNvPr id="11" name="Segment1">
              <a:extLst>
                <a:ext uri="{FF2B5EF4-FFF2-40B4-BE49-F238E27FC236}">
                  <a16:creationId xmlns:a16="http://schemas.microsoft.com/office/drawing/2014/main" id="{53FE893C-276B-4FDD-A53A-8280E778207B}"/>
                </a:ext>
              </a:extLst>
            </p:cNvPr>
            <p:cNvSpPr/>
            <p:nvPr/>
          </p:nvSpPr>
          <p:spPr>
            <a:xfrm>
              <a:off x="4572000" y="2034540"/>
              <a:ext cx="2105672" cy="1943100"/>
            </a:xfrm>
            <a:custGeom>
              <a:avLst/>
              <a:gdLst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  <a:gd name="connsiteX0" fmla="*/ 0 w 2105672"/>
                <a:gd name="connsiteY0" fmla="*/ 1943100 h 1943100"/>
                <a:gd name="connsiteX1" fmla="*/ 1 w 2105672"/>
                <a:gd name="connsiteY1" fmla="*/ 0 h 1943100"/>
                <a:gd name="connsiteX2" fmla="*/ 1 w 2105672"/>
                <a:gd name="connsiteY2" fmla="*/ 0 h 1943100"/>
                <a:gd name="connsiteX3" fmla="*/ 87244 w 2105672"/>
                <a:gd name="connsiteY3" fmla="*/ 490 h 1943100"/>
                <a:gd name="connsiteX4" fmla="*/ 174706 w 2105672"/>
                <a:gd name="connsiteY4" fmla="*/ 1965 h 1943100"/>
                <a:gd name="connsiteX5" fmla="*/ 262610 w 2105672"/>
                <a:gd name="connsiteY5" fmla="*/ 4442 h 1943100"/>
                <a:gd name="connsiteX6" fmla="*/ 351179 w 2105672"/>
                <a:gd name="connsiteY6" fmla="*/ 7950 h 1943100"/>
                <a:gd name="connsiteX7" fmla="*/ 440641 w 2105672"/>
                <a:gd name="connsiteY7" fmla="*/ 12531 h 1943100"/>
                <a:gd name="connsiteX8" fmla="*/ 531228 w 2105672"/>
                <a:gd name="connsiteY8" fmla="*/ 18240 h 1943100"/>
                <a:gd name="connsiteX9" fmla="*/ 623182 w 2105672"/>
                <a:gd name="connsiteY9" fmla="*/ 25146 h 1943100"/>
                <a:gd name="connsiteX10" fmla="*/ 716748 w 2105672"/>
                <a:gd name="connsiteY10" fmla="*/ 33334 h 1943100"/>
                <a:gd name="connsiteX11" fmla="*/ 812182 w 2105672"/>
                <a:gd name="connsiteY11" fmla="*/ 42909 h 1943100"/>
                <a:gd name="connsiteX12" fmla="*/ 909747 w 2105672"/>
                <a:gd name="connsiteY12" fmla="*/ 53992 h 1943100"/>
                <a:gd name="connsiteX13" fmla="*/ 1009717 w 2105672"/>
                <a:gd name="connsiteY13" fmla="*/ 66733 h 1943100"/>
                <a:gd name="connsiteX14" fmla="*/ 1112374 w 2105672"/>
                <a:gd name="connsiteY14" fmla="*/ 81302 h 1943100"/>
                <a:gd name="connsiteX15" fmla="*/ 1218005 w 2105672"/>
                <a:gd name="connsiteY15" fmla="*/ 97903 h 1943100"/>
                <a:gd name="connsiteX16" fmla="*/ 1326905 w 2105672"/>
                <a:gd name="connsiteY16" fmla="*/ 116773 h 1943100"/>
                <a:gd name="connsiteX17" fmla="*/ 1439368 w 2105672"/>
                <a:gd name="connsiteY17" fmla="*/ 138192 h 1943100"/>
                <a:gd name="connsiteX18" fmla="*/ 1555681 w 2105672"/>
                <a:gd name="connsiteY18" fmla="*/ 162482 h 1943100"/>
                <a:gd name="connsiteX19" fmla="*/ 1676119 w 2105672"/>
                <a:gd name="connsiteY19" fmla="*/ 190019 h 1943100"/>
                <a:gd name="connsiteX20" fmla="*/ 1800927 w 2105672"/>
                <a:gd name="connsiteY20" fmla="*/ 221240 h 1943100"/>
                <a:gd name="connsiteX21" fmla="*/ 1930302 w 2105672"/>
                <a:gd name="connsiteY21" fmla="*/ 256648 h 1943100"/>
                <a:gd name="connsiteX22" fmla="*/ 2064369 w 2105672"/>
                <a:gd name="connsiteY22" fmla="*/ 296822 h 1943100"/>
                <a:gd name="connsiteX23" fmla="*/ 2105672 w 2105672"/>
                <a:gd name="connsiteY23" fmla="*/ 322718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05672" h="1943100">
                  <a:moveTo>
                    <a:pt x="0" y="1943100"/>
                  </a:moveTo>
                  <a:cubicBezTo>
                    <a:pt x="0" y="1295400"/>
                    <a:pt x="1" y="647700"/>
                    <a:pt x="1" y="0"/>
                  </a:cubicBezTo>
                  <a:lnTo>
                    <a:pt x="1" y="0"/>
                  </a:lnTo>
                  <a:lnTo>
                    <a:pt x="87244" y="490"/>
                  </a:lnTo>
                  <a:lnTo>
                    <a:pt x="174706" y="1965"/>
                  </a:lnTo>
                  <a:lnTo>
                    <a:pt x="262610" y="4442"/>
                  </a:lnTo>
                  <a:lnTo>
                    <a:pt x="351179" y="7950"/>
                  </a:lnTo>
                  <a:lnTo>
                    <a:pt x="440641" y="12531"/>
                  </a:lnTo>
                  <a:lnTo>
                    <a:pt x="531228" y="18240"/>
                  </a:lnTo>
                  <a:lnTo>
                    <a:pt x="623182" y="25146"/>
                  </a:lnTo>
                  <a:lnTo>
                    <a:pt x="716748" y="33334"/>
                  </a:lnTo>
                  <a:lnTo>
                    <a:pt x="812182" y="42909"/>
                  </a:lnTo>
                  <a:lnTo>
                    <a:pt x="909747" y="53992"/>
                  </a:lnTo>
                  <a:lnTo>
                    <a:pt x="1009717" y="66733"/>
                  </a:lnTo>
                  <a:lnTo>
                    <a:pt x="1112374" y="81302"/>
                  </a:lnTo>
                  <a:lnTo>
                    <a:pt x="1218005" y="97903"/>
                  </a:lnTo>
                  <a:lnTo>
                    <a:pt x="1326905" y="116773"/>
                  </a:lnTo>
                  <a:lnTo>
                    <a:pt x="1439368" y="138192"/>
                  </a:lnTo>
                  <a:lnTo>
                    <a:pt x="1555681" y="162482"/>
                  </a:lnTo>
                  <a:lnTo>
                    <a:pt x="1676119" y="190019"/>
                  </a:lnTo>
                  <a:cubicBezTo>
                    <a:pt x="1716993" y="199812"/>
                    <a:pt x="1758563" y="210135"/>
                    <a:pt x="1800927" y="221240"/>
                  </a:cubicBezTo>
                  <a:cubicBezTo>
                    <a:pt x="1843291" y="232345"/>
                    <a:pt x="1886395" y="244051"/>
                    <a:pt x="1930302" y="256648"/>
                  </a:cubicBezTo>
                  <a:cubicBezTo>
                    <a:pt x="1974209" y="269245"/>
                    <a:pt x="2035141" y="285810"/>
                    <a:pt x="2064369" y="296822"/>
                  </a:cubicBezTo>
                  <a:lnTo>
                    <a:pt x="2105672" y="322718"/>
                  </a:lnTo>
                </a:path>
              </a:pathLst>
            </a:custGeom>
            <a:ln w="6350" cap="rnd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SegmentText1">
              <a:extLst>
                <a:ext uri="{FF2B5EF4-FFF2-40B4-BE49-F238E27FC236}">
                  <a16:creationId xmlns:a16="http://schemas.microsoft.com/office/drawing/2014/main" id="{B67A2E06-CA54-4A5C-8E1C-FD6FFF987B7C}"/>
                </a:ext>
              </a:extLst>
            </p:cNvPr>
            <p:cNvSpPr txBox="1"/>
            <p:nvPr/>
          </p:nvSpPr>
          <p:spPr>
            <a:xfrm>
              <a:off x="4757033" y="2246970"/>
              <a:ext cx="1240937" cy="523220"/>
            </a:xfrm>
            <a:prstGeom prst="rect">
              <a:avLst/>
            </a:prstGeom>
            <a:ln w="6350" cap="rnd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chemeClr val="accent6">
                      <a:lumMod val="50000"/>
                    </a:schemeClr>
                  </a:solidFill>
                  <a:latin typeface="Arial"/>
                </a:rPr>
                <a:t>Awareness creation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CC1CF8D-2CE7-4E16-B5DB-63138067C83E}"/>
              </a:ext>
            </a:extLst>
          </p:cNvPr>
          <p:cNvGrpSpPr/>
          <p:nvPr/>
        </p:nvGrpSpPr>
        <p:grpSpPr>
          <a:xfrm>
            <a:off x="6975137" y="2265875"/>
            <a:ext cx="3886200" cy="2454956"/>
            <a:chOff x="4572000" y="2331362"/>
            <a:chExt cx="3886200" cy="2454956"/>
          </a:xfrm>
          <a:effectLst/>
        </p:grpSpPr>
        <p:sp>
          <p:nvSpPr>
            <p:cNvPr id="14" name="Segment2">
              <a:extLst>
                <a:ext uri="{FF2B5EF4-FFF2-40B4-BE49-F238E27FC236}">
                  <a16:creationId xmlns:a16="http://schemas.microsoft.com/office/drawing/2014/main" id="{EE1A6354-3710-40A0-A5C5-3AB5B3481D07}"/>
                </a:ext>
              </a:extLst>
            </p:cNvPr>
            <p:cNvSpPr/>
            <p:nvPr/>
          </p:nvSpPr>
          <p:spPr>
            <a:xfrm>
              <a:off x="4572000" y="2331362"/>
              <a:ext cx="3886200" cy="2454956"/>
            </a:xfrm>
            <a:custGeom>
              <a:avLst/>
              <a:gdLst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  <a:gd name="connsiteX0" fmla="*/ 0 w 3886200"/>
                <a:gd name="connsiteY0" fmla="*/ 1646278 h 2454956"/>
                <a:gd name="connsiteX1" fmla="*/ 2064369 w 3886200"/>
                <a:gd name="connsiteY1" fmla="*/ 0 h 2454956"/>
                <a:gd name="connsiteX2" fmla="*/ 2064369 w 3886200"/>
                <a:gd name="connsiteY2" fmla="*/ 0 h 2454956"/>
                <a:gd name="connsiteX3" fmla="*/ 2203148 w 3886200"/>
                <a:gd name="connsiteY3" fmla="*/ 45599 h 2454956"/>
                <a:gd name="connsiteX4" fmla="*/ 2346500 w 3886200"/>
                <a:gd name="connsiteY4" fmla="*/ 97368 h 2454956"/>
                <a:gd name="connsiteX5" fmla="*/ 2494082 w 3886200"/>
                <a:gd name="connsiteY5" fmla="*/ 156135 h 2454956"/>
                <a:gd name="connsiteX6" fmla="*/ 2645264 w 3886200"/>
                <a:gd name="connsiteY6" fmla="*/ 222802 h 2454956"/>
                <a:gd name="connsiteX7" fmla="*/ 2799049 w 3886200"/>
                <a:gd name="connsiteY7" fmla="*/ 298328 h 2454956"/>
                <a:gd name="connsiteX8" fmla="*/ 2953982 w 3886200"/>
                <a:gd name="connsiteY8" fmla="*/ 383687 h 2454956"/>
                <a:gd name="connsiteX9" fmla="*/ 3108047 w 3886200"/>
                <a:gd name="connsiteY9" fmla="*/ 479810 h 2454956"/>
                <a:gd name="connsiteX10" fmla="*/ 3258600 w 3886200"/>
                <a:gd name="connsiteY10" fmla="*/ 587496 h 2454956"/>
                <a:gd name="connsiteX11" fmla="*/ 3402325 w 3886200"/>
                <a:gd name="connsiteY11" fmla="*/ 707298 h 2454956"/>
                <a:gd name="connsiteX12" fmla="*/ 3535277 w 3886200"/>
                <a:gd name="connsiteY12" fmla="*/ 839376 h 2454956"/>
                <a:gd name="connsiteX13" fmla="*/ 3653035 w 3886200"/>
                <a:gd name="connsiteY13" fmla="*/ 983352 h 2454956"/>
                <a:gd name="connsiteX14" fmla="*/ 3750983 w 3886200"/>
                <a:gd name="connsiteY14" fmla="*/ 1138175 h 2454956"/>
                <a:gd name="connsiteX15" fmla="*/ 3824732 w 3886200"/>
                <a:gd name="connsiteY15" fmla="*/ 1302048 h 2454956"/>
                <a:gd name="connsiteX16" fmla="*/ 3870618 w 3886200"/>
                <a:gd name="connsiteY16" fmla="*/ 1472450 h 2454956"/>
                <a:gd name="connsiteX17" fmla="*/ 3886200 w 3886200"/>
                <a:gd name="connsiteY17" fmla="*/ 1646278 h 2454956"/>
                <a:gd name="connsiteX18" fmla="*/ 3870618 w 3886200"/>
                <a:gd name="connsiteY18" fmla="*/ 1820108 h 2454956"/>
                <a:gd name="connsiteX19" fmla="*/ 3824731 w 3886200"/>
                <a:gd name="connsiteY19" fmla="*/ 1990510 h 2454956"/>
                <a:gd name="connsiteX20" fmla="*/ 3750982 w 3886200"/>
                <a:gd name="connsiteY20" fmla="*/ 2154383 h 2454956"/>
                <a:gd name="connsiteX21" fmla="*/ 3653034 w 3886200"/>
                <a:gd name="connsiteY21" fmla="*/ 2309206 h 2454956"/>
                <a:gd name="connsiteX22" fmla="*/ 3535276 w 3886200"/>
                <a:gd name="connsiteY22" fmla="*/ 2453182 h 2454956"/>
                <a:gd name="connsiteX23" fmla="*/ 3534466 w 3886200"/>
                <a:gd name="connsiteY23" fmla="*/ 2454956 h 245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86200" h="2454956">
                  <a:moveTo>
                    <a:pt x="0" y="1646278"/>
                  </a:moveTo>
                  <a:lnTo>
                    <a:pt x="2064369" y="0"/>
                  </a:lnTo>
                  <a:lnTo>
                    <a:pt x="2064369" y="0"/>
                  </a:lnTo>
                  <a:lnTo>
                    <a:pt x="2203148" y="45599"/>
                  </a:lnTo>
                  <a:cubicBezTo>
                    <a:pt x="2250170" y="61827"/>
                    <a:pt x="2298011" y="78945"/>
                    <a:pt x="2346500" y="97368"/>
                  </a:cubicBezTo>
                  <a:cubicBezTo>
                    <a:pt x="2394989" y="115791"/>
                    <a:pt x="2444288" y="135229"/>
                    <a:pt x="2494082" y="156135"/>
                  </a:cubicBezTo>
                  <a:cubicBezTo>
                    <a:pt x="2543876" y="177041"/>
                    <a:pt x="2594436" y="199103"/>
                    <a:pt x="2645264" y="222802"/>
                  </a:cubicBezTo>
                  <a:cubicBezTo>
                    <a:pt x="2696092" y="246501"/>
                    <a:pt x="2747596" y="271514"/>
                    <a:pt x="2799049" y="298328"/>
                  </a:cubicBezTo>
                  <a:cubicBezTo>
                    <a:pt x="2850502" y="325142"/>
                    <a:pt x="2902482" y="353440"/>
                    <a:pt x="2953982" y="383687"/>
                  </a:cubicBezTo>
                  <a:cubicBezTo>
                    <a:pt x="3005482" y="413934"/>
                    <a:pt x="3057277" y="445842"/>
                    <a:pt x="3108047" y="479810"/>
                  </a:cubicBezTo>
                  <a:cubicBezTo>
                    <a:pt x="3158817" y="513778"/>
                    <a:pt x="3209554" y="549581"/>
                    <a:pt x="3258600" y="587496"/>
                  </a:cubicBezTo>
                  <a:cubicBezTo>
                    <a:pt x="3307646" y="625411"/>
                    <a:pt x="3356212" y="665318"/>
                    <a:pt x="3402325" y="707298"/>
                  </a:cubicBezTo>
                  <a:cubicBezTo>
                    <a:pt x="3448438" y="749278"/>
                    <a:pt x="3493492" y="793367"/>
                    <a:pt x="3535277" y="839376"/>
                  </a:cubicBezTo>
                  <a:cubicBezTo>
                    <a:pt x="3577062" y="885385"/>
                    <a:pt x="3617084" y="933552"/>
                    <a:pt x="3653035" y="983352"/>
                  </a:cubicBezTo>
                  <a:cubicBezTo>
                    <a:pt x="3688986" y="1033152"/>
                    <a:pt x="3722367" y="1085059"/>
                    <a:pt x="3750983" y="1138175"/>
                  </a:cubicBezTo>
                  <a:cubicBezTo>
                    <a:pt x="3779599" y="1191291"/>
                    <a:pt x="3804793" y="1246335"/>
                    <a:pt x="3824732" y="1302048"/>
                  </a:cubicBezTo>
                  <a:cubicBezTo>
                    <a:pt x="3844671" y="1357761"/>
                    <a:pt x="3860373" y="1415078"/>
                    <a:pt x="3870618" y="1472450"/>
                  </a:cubicBezTo>
                  <a:cubicBezTo>
                    <a:pt x="3880863" y="1529822"/>
                    <a:pt x="3886200" y="1588335"/>
                    <a:pt x="3886200" y="1646278"/>
                  </a:cubicBezTo>
                  <a:cubicBezTo>
                    <a:pt x="3886200" y="1704221"/>
                    <a:pt x="3880863" y="1762736"/>
                    <a:pt x="3870618" y="1820108"/>
                  </a:cubicBezTo>
                  <a:cubicBezTo>
                    <a:pt x="3860373" y="1877480"/>
                    <a:pt x="3844670" y="1934798"/>
                    <a:pt x="3824731" y="1990510"/>
                  </a:cubicBezTo>
                  <a:cubicBezTo>
                    <a:pt x="3804792" y="2046223"/>
                    <a:pt x="3779598" y="2101267"/>
                    <a:pt x="3750982" y="2154383"/>
                  </a:cubicBezTo>
                  <a:cubicBezTo>
                    <a:pt x="3722366" y="2207499"/>
                    <a:pt x="3688985" y="2259406"/>
                    <a:pt x="3653034" y="2309206"/>
                  </a:cubicBezTo>
                  <a:cubicBezTo>
                    <a:pt x="3617083" y="2359006"/>
                    <a:pt x="3555037" y="2428890"/>
                    <a:pt x="3535276" y="2453182"/>
                  </a:cubicBezTo>
                  <a:lnTo>
                    <a:pt x="3534466" y="2454956"/>
                  </a:lnTo>
                </a:path>
              </a:pathLst>
            </a:custGeom>
            <a:ln w="6350" cap="rnd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SegmentText2">
              <a:extLst>
                <a:ext uri="{FF2B5EF4-FFF2-40B4-BE49-F238E27FC236}">
                  <a16:creationId xmlns:a16="http://schemas.microsoft.com/office/drawing/2014/main" id="{C0572663-2361-467B-9F0C-CB838249D6A5}"/>
                </a:ext>
              </a:extLst>
            </p:cNvPr>
            <p:cNvSpPr txBox="1"/>
            <p:nvPr/>
          </p:nvSpPr>
          <p:spPr>
            <a:xfrm>
              <a:off x="5826217" y="3385490"/>
              <a:ext cx="1914344" cy="738664"/>
            </a:xfrm>
            <a:prstGeom prst="rect">
              <a:avLst/>
            </a:prstGeom>
            <a:ln w="6350" cap="rnd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rgbClr val="0070C0"/>
                  </a:solidFill>
                  <a:latin typeface="Arial"/>
                </a:rPr>
                <a:t>Innovation scouting and Technology Transfer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CF30F44-60DB-446E-BA4A-458FF7448A76}"/>
              </a:ext>
            </a:extLst>
          </p:cNvPr>
          <p:cNvGrpSpPr/>
          <p:nvPr/>
        </p:nvGrpSpPr>
        <p:grpSpPr>
          <a:xfrm>
            <a:off x="6931454" y="3986076"/>
            <a:ext cx="3535276" cy="1891390"/>
            <a:chOff x="4572000" y="3977640"/>
            <a:chExt cx="3535276" cy="1891390"/>
          </a:xfrm>
          <a:effectLst/>
        </p:grpSpPr>
        <p:sp>
          <p:nvSpPr>
            <p:cNvPr id="17" name="Segment3">
              <a:extLst>
                <a:ext uri="{FF2B5EF4-FFF2-40B4-BE49-F238E27FC236}">
                  <a16:creationId xmlns:a16="http://schemas.microsoft.com/office/drawing/2014/main" id="{11EE06FA-0550-49B0-AD23-A6FF29EE3711}"/>
                </a:ext>
              </a:extLst>
            </p:cNvPr>
            <p:cNvSpPr/>
            <p:nvPr/>
          </p:nvSpPr>
          <p:spPr>
            <a:xfrm>
              <a:off x="4572000" y="3977640"/>
              <a:ext cx="3535276" cy="1891390"/>
            </a:xfrm>
            <a:custGeom>
              <a:avLst/>
              <a:gdLst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  <a:gd name="connsiteX0" fmla="*/ 0 w 3535276"/>
                <a:gd name="connsiteY0" fmla="*/ 0 h 1891390"/>
                <a:gd name="connsiteX1" fmla="*/ 3535276 w 3535276"/>
                <a:gd name="connsiteY1" fmla="*/ 806904 h 1891390"/>
                <a:gd name="connsiteX2" fmla="*/ 3535276 w 3535276"/>
                <a:gd name="connsiteY2" fmla="*/ 806904 h 1891390"/>
                <a:gd name="connsiteX3" fmla="*/ 3402323 w 3535276"/>
                <a:gd name="connsiteY3" fmla="*/ 938982 h 1891390"/>
                <a:gd name="connsiteX4" fmla="*/ 3258599 w 3535276"/>
                <a:gd name="connsiteY4" fmla="*/ 1058783 h 1891390"/>
                <a:gd name="connsiteX5" fmla="*/ 3108046 w 3535276"/>
                <a:gd name="connsiteY5" fmla="*/ 1166469 h 1891390"/>
                <a:gd name="connsiteX6" fmla="*/ 2953980 w 3535276"/>
                <a:gd name="connsiteY6" fmla="*/ 1262592 h 1891390"/>
                <a:gd name="connsiteX7" fmla="*/ 2799048 w 3535276"/>
                <a:gd name="connsiteY7" fmla="*/ 1347950 h 1891390"/>
                <a:gd name="connsiteX8" fmla="*/ 2645262 w 3535276"/>
                <a:gd name="connsiteY8" fmla="*/ 1423476 h 1891390"/>
                <a:gd name="connsiteX9" fmla="*/ 2494080 w 3535276"/>
                <a:gd name="connsiteY9" fmla="*/ 1490144 h 1891390"/>
                <a:gd name="connsiteX10" fmla="*/ 2346499 w 3535276"/>
                <a:gd name="connsiteY10" fmla="*/ 1548910 h 1891390"/>
                <a:gd name="connsiteX11" fmla="*/ 2203146 w 3535276"/>
                <a:gd name="connsiteY11" fmla="*/ 1600680 h 1891390"/>
                <a:gd name="connsiteX12" fmla="*/ 2064368 w 3535276"/>
                <a:gd name="connsiteY12" fmla="*/ 1646279 h 1891390"/>
                <a:gd name="connsiteX13" fmla="*/ 1930300 w 3535276"/>
                <a:gd name="connsiteY13" fmla="*/ 1686453 h 1891390"/>
                <a:gd name="connsiteX14" fmla="*/ 1800925 w 3535276"/>
                <a:gd name="connsiteY14" fmla="*/ 1721861 h 1891390"/>
                <a:gd name="connsiteX15" fmla="*/ 1676117 w 3535276"/>
                <a:gd name="connsiteY15" fmla="*/ 1753082 h 1891390"/>
                <a:gd name="connsiteX16" fmla="*/ 1555679 w 3535276"/>
                <a:gd name="connsiteY16" fmla="*/ 1780619 h 1891390"/>
                <a:gd name="connsiteX17" fmla="*/ 1439366 w 3535276"/>
                <a:gd name="connsiteY17" fmla="*/ 1804908 h 1891390"/>
                <a:gd name="connsiteX18" fmla="*/ 1326904 w 3535276"/>
                <a:gd name="connsiteY18" fmla="*/ 1826327 h 1891390"/>
                <a:gd name="connsiteX19" fmla="*/ 1218004 w 3535276"/>
                <a:gd name="connsiteY19" fmla="*/ 1845198 h 1891390"/>
                <a:gd name="connsiteX20" fmla="*/ 1112373 w 3535276"/>
                <a:gd name="connsiteY20" fmla="*/ 1861799 h 1891390"/>
                <a:gd name="connsiteX21" fmla="*/ 1009716 w 3535276"/>
                <a:gd name="connsiteY21" fmla="*/ 1876368 h 1891390"/>
                <a:gd name="connsiteX22" fmla="*/ 909746 w 3535276"/>
                <a:gd name="connsiteY22" fmla="*/ 1889108 h 1891390"/>
                <a:gd name="connsiteX23" fmla="*/ 900267 w 3535276"/>
                <a:gd name="connsiteY23" fmla="*/ 1891390 h 189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5276" h="1891390">
                  <a:moveTo>
                    <a:pt x="0" y="0"/>
                  </a:moveTo>
                  <a:lnTo>
                    <a:pt x="3535276" y="806904"/>
                  </a:lnTo>
                  <a:lnTo>
                    <a:pt x="3535276" y="806904"/>
                  </a:lnTo>
                  <a:cubicBezTo>
                    <a:pt x="3513117" y="828917"/>
                    <a:pt x="3448436" y="897002"/>
                    <a:pt x="3402323" y="938982"/>
                  </a:cubicBezTo>
                  <a:cubicBezTo>
                    <a:pt x="3356210" y="980962"/>
                    <a:pt x="3307645" y="1020868"/>
                    <a:pt x="3258599" y="1058783"/>
                  </a:cubicBezTo>
                  <a:cubicBezTo>
                    <a:pt x="3209553" y="1096698"/>
                    <a:pt x="3158816" y="1132501"/>
                    <a:pt x="3108046" y="1166469"/>
                  </a:cubicBezTo>
                  <a:cubicBezTo>
                    <a:pt x="3057276" y="1200437"/>
                    <a:pt x="3005480" y="1232345"/>
                    <a:pt x="2953980" y="1262592"/>
                  </a:cubicBezTo>
                  <a:cubicBezTo>
                    <a:pt x="2902480" y="1292839"/>
                    <a:pt x="2850501" y="1321136"/>
                    <a:pt x="2799048" y="1347950"/>
                  </a:cubicBezTo>
                  <a:cubicBezTo>
                    <a:pt x="2747595" y="1374764"/>
                    <a:pt x="2696090" y="1399777"/>
                    <a:pt x="2645262" y="1423476"/>
                  </a:cubicBezTo>
                  <a:cubicBezTo>
                    <a:pt x="2594434" y="1447175"/>
                    <a:pt x="2543874" y="1469238"/>
                    <a:pt x="2494080" y="1490144"/>
                  </a:cubicBezTo>
                  <a:cubicBezTo>
                    <a:pt x="2444286" y="1511050"/>
                    <a:pt x="2394988" y="1530487"/>
                    <a:pt x="2346499" y="1548910"/>
                  </a:cubicBezTo>
                  <a:cubicBezTo>
                    <a:pt x="2298010" y="1567333"/>
                    <a:pt x="2250168" y="1584452"/>
                    <a:pt x="2203146" y="1600680"/>
                  </a:cubicBezTo>
                  <a:cubicBezTo>
                    <a:pt x="2156124" y="1616908"/>
                    <a:pt x="2109842" y="1631984"/>
                    <a:pt x="2064368" y="1646279"/>
                  </a:cubicBezTo>
                  <a:cubicBezTo>
                    <a:pt x="2018894" y="1660574"/>
                    <a:pt x="1974207" y="1673856"/>
                    <a:pt x="1930300" y="1686453"/>
                  </a:cubicBezTo>
                  <a:cubicBezTo>
                    <a:pt x="1886393" y="1699050"/>
                    <a:pt x="1843289" y="1710756"/>
                    <a:pt x="1800925" y="1721861"/>
                  </a:cubicBezTo>
                  <a:cubicBezTo>
                    <a:pt x="1758561" y="1732966"/>
                    <a:pt x="1716991" y="1743289"/>
                    <a:pt x="1676117" y="1753082"/>
                  </a:cubicBezTo>
                  <a:cubicBezTo>
                    <a:pt x="1635243" y="1762875"/>
                    <a:pt x="1595138" y="1771981"/>
                    <a:pt x="1555679" y="1780619"/>
                  </a:cubicBezTo>
                  <a:cubicBezTo>
                    <a:pt x="1516220" y="1789257"/>
                    <a:pt x="1477495" y="1797290"/>
                    <a:pt x="1439366" y="1804908"/>
                  </a:cubicBezTo>
                  <a:lnTo>
                    <a:pt x="1326904" y="1826327"/>
                  </a:lnTo>
                  <a:lnTo>
                    <a:pt x="1218004" y="1845198"/>
                  </a:lnTo>
                  <a:lnTo>
                    <a:pt x="1112373" y="1861799"/>
                  </a:lnTo>
                  <a:lnTo>
                    <a:pt x="1009716" y="1876368"/>
                  </a:lnTo>
                  <a:lnTo>
                    <a:pt x="909746" y="1889108"/>
                  </a:lnTo>
                  <a:lnTo>
                    <a:pt x="900267" y="1891390"/>
                  </a:lnTo>
                </a:path>
              </a:pathLst>
            </a:custGeom>
            <a:ln w="6350" cap="rnd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egmentText3">
              <a:extLst>
                <a:ext uri="{FF2B5EF4-FFF2-40B4-BE49-F238E27FC236}">
                  <a16:creationId xmlns:a16="http://schemas.microsoft.com/office/drawing/2014/main" id="{51EB06C4-8D0A-4679-995F-EAC24DEC3FA5}"/>
                </a:ext>
              </a:extLst>
            </p:cNvPr>
            <p:cNvSpPr txBox="1"/>
            <p:nvPr/>
          </p:nvSpPr>
          <p:spPr>
            <a:xfrm>
              <a:off x="5263558" y="4632241"/>
              <a:ext cx="1965311" cy="523220"/>
            </a:xfrm>
            <a:prstGeom prst="rect">
              <a:avLst/>
            </a:prstGeom>
            <a:ln w="6350" cap="rnd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chemeClr val="accent4">
                      <a:lumMod val="75000"/>
                    </a:schemeClr>
                  </a:solidFill>
                  <a:latin typeface="Arial"/>
                </a:rPr>
                <a:t>Cooperation with other DIHs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BA76DAD8-1901-4BC5-ACC9-6659FCAD4232}"/>
              </a:ext>
            </a:extLst>
          </p:cNvPr>
          <p:cNvGrpSpPr/>
          <p:nvPr/>
        </p:nvGrpSpPr>
        <p:grpSpPr>
          <a:xfrm>
            <a:off x="5925210" y="4000265"/>
            <a:ext cx="1836555" cy="1943100"/>
            <a:chOff x="3645190" y="3977640"/>
            <a:chExt cx="1836555" cy="1943100"/>
          </a:xfrm>
          <a:effectLst/>
        </p:grpSpPr>
        <p:sp>
          <p:nvSpPr>
            <p:cNvPr id="20" name="Segment4">
              <a:extLst>
                <a:ext uri="{FF2B5EF4-FFF2-40B4-BE49-F238E27FC236}">
                  <a16:creationId xmlns:a16="http://schemas.microsoft.com/office/drawing/2014/main" id="{D3C251A3-170D-46D2-B6A7-78C9FDD78E32}"/>
                </a:ext>
              </a:extLst>
            </p:cNvPr>
            <p:cNvSpPr/>
            <p:nvPr/>
          </p:nvSpPr>
          <p:spPr>
            <a:xfrm>
              <a:off x="3645190" y="3977640"/>
              <a:ext cx="1836555" cy="1943100"/>
            </a:xfrm>
            <a:custGeom>
              <a:avLst/>
              <a:gdLst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  <a:gd name="connsiteX0" fmla="*/ 926809 w 1836555"/>
                <a:gd name="connsiteY0" fmla="*/ 0 h 1943100"/>
                <a:gd name="connsiteX1" fmla="*/ 1836555 w 1836555"/>
                <a:gd name="connsiteY1" fmla="*/ 1889108 h 1943100"/>
                <a:gd name="connsiteX2" fmla="*/ 1836555 w 1836555"/>
                <a:gd name="connsiteY2" fmla="*/ 1889108 h 1943100"/>
                <a:gd name="connsiteX3" fmla="*/ 1738990 w 1836555"/>
                <a:gd name="connsiteY3" fmla="*/ 1900192 h 1943100"/>
                <a:gd name="connsiteX4" fmla="*/ 1643556 w 1836555"/>
                <a:gd name="connsiteY4" fmla="*/ 1909766 h 1943100"/>
                <a:gd name="connsiteX5" fmla="*/ 1549990 w 1836555"/>
                <a:gd name="connsiteY5" fmla="*/ 1917954 h 1943100"/>
                <a:gd name="connsiteX6" fmla="*/ 1458036 w 1836555"/>
                <a:gd name="connsiteY6" fmla="*/ 1924860 h 1943100"/>
                <a:gd name="connsiteX7" fmla="*/ 1367448 w 1836555"/>
                <a:gd name="connsiteY7" fmla="*/ 1930569 h 1943100"/>
                <a:gd name="connsiteX8" fmla="*/ 1277987 w 1836555"/>
                <a:gd name="connsiteY8" fmla="*/ 1935150 h 1943100"/>
                <a:gd name="connsiteX9" fmla="*/ 1189418 w 1836555"/>
                <a:gd name="connsiteY9" fmla="*/ 1938659 h 1943100"/>
                <a:gd name="connsiteX10" fmla="*/ 1101514 w 1836555"/>
                <a:gd name="connsiteY10" fmla="*/ 1941136 h 1943100"/>
                <a:gd name="connsiteX11" fmla="*/ 1014051 w 1836555"/>
                <a:gd name="connsiteY11" fmla="*/ 1942610 h 1943100"/>
                <a:gd name="connsiteX12" fmla="*/ 926809 w 1836555"/>
                <a:gd name="connsiteY12" fmla="*/ 1943100 h 1943100"/>
                <a:gd name="connsiteX13" fmla="*/ 839566 w 1836555"/>
                <a:gd name="connsiteY13" fmla="*/ 1942610 h 1943100"/>
                <a:gd name="connsiteX14" fmla="*/ 752103 w 1836555"/>
                <a:gd name="connsiteY14" fmla="*/ 1941136 h 1943100"/>
                <a:gd name="connsiteX15" fmla="*/ 664199 w 1836555"/>
                <a:gd name="connsiteY15" fmla="*/ 1938659 h 1943100"/>
                <a:gd name="connsiteX16" fmla="*/ 575631 w 1836555"/>
                <a:gd name="connsiteY16" fmla="*/ 1935150 h 1943100"/>
                <a:gd name="connsiteX17" fmla="*/ 486169 w 1836555"/>
                <a:gd name="connsiteY17" fmla="*/ 1930569 h 1943100"/>
                <a:gd name="connsiteX18" fmla="*/ 395581 w 1836555"/>
                <a:gd name="connsiteY18" fmla="*/ 1924860 h 1943100"/>
                <a:gd name="connsiteX19" fmla="*/ 303628 w 1836555"/>
                <a:gd name="connsiteY19" fmla="*/ 1917954 h 1943100"/>
                <a:gd name="connsiteX20" fmla="*/ 210062 w 1836555"/>
                <a:gd name="connsiteY20" fmla="*/ 1909766 h 1943100"/>
                <a:gd name="connsiteX21" fmla="*/ 114628 w 1836555"/>
                <a:gd name="connsiteY21" fmla="*/ 1900192 h 1943100"/>
                <a:gd name="connsiteX22" fmla="*/ 17062 w 1836555"/>
                <a:gd name="connsiteY22" fmla="*/ 1889108 h 1943100"/>
                <a:gd name="connsiteX23" fmla="*/ 0 w 1836555"/>
                <a:gd name="connsiteY23" fmla="*/ 1884999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36555" h="1943100">
                  <a:moveTo>
                    <a:pt x="926809" y="0"/>
                  </a:moveTo>
                  <a:lnTo>
                    <a:pt x="1836555" y="1889108"/>
                  </a:lnTo>
                  <a:lnTo>
                    <a:pt x="1836555" y="1889108"/>
                  </a:lnTo>
                  <a:lnTo>
                    <a:pt x="1738990" y="1900192"/>
                  </a:lnTo>
                  <a:lnTo>
                    <a:pt x="1643556" y="1909766"/>
                  </a:lnTo>
                  <a:lnTo>
                    <a:pt x="1549990" y="1917954"/>
                  </a:lnTo>
                  <a:lnTo>
                    <a:pt x="1458036" y="1924860"/>
                  </a:lnTo>
                  <a:lnTo>
                    <a:pt x="1367448" y="1930569"/>
                  </a:lnTo>
                  <a:lnTo>
                    <a:pt x="1277987" y="1935150"/>
                  </a:lnTo>
                  <a:lnTo>
                    <a:pt x="1189418" y="1938659"/>
                  </a:lnTo>
                  <a:lnTo>
                    <a:pt x="1101514" y="1941136"/>
                  </a:lnTo>
                  <a:lnTo>
                    <a:pt x="1014051" y="1942610"/>
                  </a:lnTo>
                  <a:lnTo>
                    <a:pt x="926809" y="1943100"/>
                  </a:lnTo>
                  <a:lnTo>
                    <a:pt x="839566" y="1942610"/>
                  </a:lnTo>
                  <a:lnTo>
                    <a:pt x="752103" y="1941136"/>
                  </a:lnTo>
                  <a:lnTo>
                    <a:pt x="664199" y="1938659"/>
                  </a:lnTo>
                  <a:lnTo>
                    <a:pt x="575631" y="1935150"/>
                  </a:lnTo>
                  <a:lnTo>
                    <a:pt x="486169" y="1930569"/>
                  </a:lnTo>
                  <a:lnTo>
                    <a:pt x="395581" y="1924860"/>
                  </a:lnTo>
                  <a:lnTo>
                    <a:pt x="303628" y="1917954"/>
                  </a:lnTo>
                  <a:lnTo>
                    <a:pt x="210062" y="1909766"/>
                  </a:lnTo>
                  <a:lnTo>
                    <a:pt x="114628" y="1900192"/>
                  </a:lnTo>
                  <a:lnTo>
                    <a:pt x="17062" y="1889108"/>
                  </a:lnTo>
                  <a:lnTo>
                    <a:pt x="0" y="1884999"/>
                  </a:lnTo>
                </a:path>
              </a:pathLst>
            </a:custGeom>
            <a:ln w="6350" cap="rnd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egmentText4">
              <a:extLst>
                <a:ext uri="{FF2B5EF4-FFF2-40B4-BE49-F238E27FC236}">
                  <a16:creationId xmlns:a16="http://schemas.microsoft.com/office/drawing/2014/main" id="{9F47275B-FB5B-4C03-82A7-1ABDB1DD82FE}"/>
                </a:ext>
              </a:extLst>
            </p:cNvPr>
            <p:cNvSpPr txBox="1"/>
            <p:nvPr/>
          </p:nvSpPr>
          <p:spPr>
            <a:xfrm>
              <a:off x="4067944" y="5182324"/>
              <a:ext cx="1080120" cy="523220"/>
            </a:xfrm>
            <a:prstGeom prst="rect">
              <a:avLst/>
            </a:prstGeom>
            <a:ln w="6350" cap="rnd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</a:rPr>
                <a:t>Financing / funding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1DAEB20-EE0E-405A-A448-FA40CF81333A}"/>
              </a:ext>
            </a:extLst>
          </p:cNvPr>
          <p:cNvGrpSpPr/>
          <p:nvPr/>
        </p:nvGrpSpPr>
        <p:grpSpPr>
          <a:xfrm>
            <a:off x="3226782" y="3986076"/>
            <a:ext cx="3545804" cy="1889108"/>
            <a:chOff x="1026196" y="3977640"/>
            <a:chExt cx="3545804" cy="1889108"/>
          </a:xfrm>
          <a:effectLst/>
        </p:grpSpPr>
        <p:sp>
          <p:nvSpPr>
            <p:cNvPr id="23" name="Segment5">
              <a:extLst>
                <a:ext uri="{FF2B5EF4-FFF2-40B4-BE49-F238E27FC236}">
                  <a16:creationId xmlns:a16="http://schemas.microsoft.com/office/drawing/2014/main" id="{1CA5B08F-2048-4875-92EB-2610EFAAC156}"/>
                </a:ext>
              </a:extLst>
            </p:cNvPr>
            <p:cNvSpPr/>
            <p:nvPr/>
          </p:nvSpPr>
          <p:spPr>
            <a:xfrm>
              <a:off x="1026196" y="3977640"/>
              <a:ext cx="3545804" cy="1889108"/>
            </a:xfrm>
            <a:custGeom>
              <a:avLst/>
              <a:gdLst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  <a:gd name="connsiteX0" fmla="*/ 3545804 w 3545804"/>
                <a:gd name="connsiteY0" fmla="*/ 0 h 1889108"/>
                <a:gd name="connsiteX1" fmla="*/ 2636057 w 3545804"/>
                <a:gd name="connsiteY1" fmla="*/ 1889108 h 1889108"/>
                <a:gd name="connsiteX2" fmla="*/ 2636057 w 3545804"/>
                <a:gd name="connsiteY2" fmla="*/ 1889108 h 1889108"/>
                <a:gd name="connsiteX3" fmla="*/ 2536087 w 3545804"/>
                <a:gd name="connsiteY3" fmla="*/ 1876368 h 1889108"/>
                <a:gd name="connsiteX4" fmla="*/ 2433431 w 3545804"/>
                <a:gd name="connsiteY4" fmla="*/ 1861799 h 1889108"/>
                <a:gd name="connsiteX5" fmla="*/ 2327799 w 3545804"/>
                <a:gd name="connsiteY5" fmla="*/ 1845198 h 1889108"/>
                <a:gd name="connsiteX6" fmla="*/ 2218900 w 3545804"/>
                <a:gd name="connsiteY6" fmla="*/ 1826327 h 1889108"/>
                <a:gd name="connsiteX7" fmla="*/ 2106437 w 3545804"/>
                <a:gd name="connsiteY7" fmla="*/ 1804908 h 1889108"/>
                <a:gd name="connsiteX8" fmla="*/ 1990124 w 3545804"/>
                <a:gd name="connsiteY8" fmla="*/ 1780619 h 1889108"/>
                <a:gd name="connsiteX9" fmla="*/ 1869686 w 3545804"/>
                <a:gd name="connsiteY9" fmla="*/ 1753082 h 1889108"/>
                <a:gd name="connsiteX10" fmla="*/ 1744878 w 3545804"/>
                <a:gd name="connsiteY10" fmla="*/ 1721861 h 1889108"/>
                <a:gd name="connsiteX11" fmla="*/ 1615503 w 3545804"/>
                <a:gd name="connsiteY11" fmla="*/ 1686453 h 1889108"/>
                <a:gd name="connsiteX12" fmla="*/ 1481435 w 3545804"/>
                <a:gd name="connsiteY12" fmla="*/ 1646278 h 1889108"/>
                <a:gd name="connsiteX13" fmla="*/ 1342657 w 3545804"/>
                <a:gd name="connsiteY13" fmla="*/ 1600679 h 1889108"/>
                <a:gd name="connsiteX14" fmla="*/ 1199304 w 3545804"/>
                <a:gd name="connsiteY14" fmla="*/ 1548910 h 1889108"/>
                <a:gd name="connsiteX15" fmla="*/ 1051723 w 3545804"/>
                <a:gd name="connsiteY15" fmla="*/ 1490143 h 1889108"/>
                <a:gd name="connsiteX16" fmla="*/ 900541 w 3545804"/>
                <a:gd name="connsiteY16" fmla="*/ 1423476 h 1889108"/>
                <a:gd name="connsiteX17" fmla="*/ 746755 w 3545804"/>
                <a:gd name="connsiteY17" fmla="*/ 1347950 h 1889108"/>
                <a:gd name="connsiteX18" fmla="*/ 591823 w 3545804"/>
                <a:gd name="connsiteY18" fmla="*/ 1262591 h 1889108"/>
                <a:gd name="connsiteX19" fmla="*/ 437757 w 3545804"/>
                <a:gd name="connsiteY19" fmla="*/ 1166468 h 1889108"/>
                <a:gd name="connsiteX20" fmla="*/ 287205 w 3545804"/>
                <a:gd name="connsiteY20" fmla="*/ 1058782 h 1889108"/>
                <a:gd name="connsiteX21" fmla="*/ 143480 w 3545804"/>
                <a:gd name="connsiteY21" fmla="*/ 938981 h 1889108"/>
                <a:gd name="connsiteX22" fmla="*/ 10527 w 3545804"/>
                <a:gd name="connsiteY22" fmla="*/ 806903 h 1889108"/>
                <a:gd name="connsiteX23" fmla="*/ 0 w 3545804"/>
                <a:gd name="connsiteY23" fmla="*/ 783842 h 188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45804" h="1889108">
                  <a:moveTo>
                    <a:pt x="3545804" y="0"/>
                  </a:moveTo>
                  <a:lnTo>
                    <a:pt x="2636057" y="1889108"/>
                  </a:lnTo>
                  <a:lnTo>
                    <a:pt x="2636057" y="1889108"/>
                  </a:lnTo>
                  <a:lnTo>
                    <a:pt x="2536087" y="1876368"/>
                  </a:lnTo>
                  <a:lnTo>
                    <a:pt x="2433431" y="1861799"/>
                  </a:lnTo>
                  <a:lnTo>
                    <a:pt x="2327799" y="1845198"/>
                  </a:lnTo>
                  <a:lnTo>
                    <a:pt x="2218900" y="1826327"/>
                  </a:lnTo>
                  <a:lnTo>
                    <a:pt x="2106437" y="1804908"/>
                  </a:lnTo>
                  <a:lnTo>
                    <a:pt x="1990124" y="1780619"/>
                  </a:lnTo>
                  <a:lnTo>
                    <a:pt x="1869686" y="1753082"/>
                  </a:lnTo>
                  <a:cubicBezTo>
                    <a:pt x="1828812" y="1743289"/>
                    <a:pt x="1787242" y="1732966"/>
                    <a:pt x="1744878" y="1721861"/>
                  </a:cubicBezTo>
                  <a:cubicBezTo>
                    <a:pt x="1702514" y="1710756"/>
                    <a:pt x="1659410" y="1699050"/>
                    <a:pt x="1615503" y="1686453"/>
                  </a:cubicBezTo>
                  <a:cubicBezTo>
                    <a:pt x="1571596" y="1673856"/>
                    <a:pt x="1526909" y="1660574"/>
                    <a:pt x="1481435" y="1646278"/>
                  </a:cubicBezTo>
                  <a:cubicBezTo>
                    <a:pt x="1435961" y="1631982"/>
                    <a:pt x="1389679" y="1616907"/>
                    <a:pt x="1342657" y="1600679"/>
                  </a:cubicBezTo>
                  <a:cubicBezTo>
                    <a:pt x="1295635" y="1584451"/>
                    <a:pt x="1247793" y="1567333"/>
                    <a:pt x="1199304" y="1548910"/>
                  </a:cubicBezTo>
                  <a:cubicBezTo>
                    <a:pt x="1150815" y="1530487"/>
                    <a:pt x="1101517" y="1511049"/>
                    <a:pt x="1051723" y="1490143"/>
                  </a:cubicBezTo>
                  <a:cubicBezTo>
                    <a:pt x="1001929" y="1469237"/>
                    <a:pt x="951369" y="1447175"/>
                    <a:pt x="900541" y="1423476"/>
                  </a:cubicBezTo>
                  <a:cubicBezTo>
                    <a:pt x="849713" y="1399777"/>
                    <a:pt x="798208" y="1374764"/>
                    <a:pt x="746755" y="1347950"/>
                  </a:cubicBezTo>
                  <a:cubicBezTo>
                    <a:pt x="695302" y="1321136"/>
                    <a:pt x="643323" y="1292838"/>
                    <a:pt x="591823" y="1262591"/>
                  </a:cubicBezTo>
                  <a:cubicBezTo>
                    <a:pt x="540323" y="1232344"/>
                    <a:pt x="488527" y="1200436"/>
                    <a:pt x="437757" y="1166468"/>
                  </a:cubicBezTo>
                  <a:cubicBezTo>
                    <a:pt x="386987" y="1132500"/>
                    <a:pt x="336251" y="1096697"/>
                    <a:pt x="287205" y="1058782"/>
                  </a:cubicBezTo>
                  <a:cubicBezTo>
                    <a:pt x="238159" y="1020867"/>
                    <a:pt x="189593" y="980961"/>
                    <a:pt x="143480" y="938981"/>
                  </a:cubicBezTo>
                  <a:cubicBezTo>
                    <a:pt x="97367" y="897001"/>
                    <a:pt x="34440" y="832759"/>
                    <a:pt x="10527" y="806903"/>
                  </a:cubicBezTo>
                  <a:lnTo>
                    <a:pt x="0" y="783842"/>
                  </a:lnTo>
                </a:path>
              </a:pathLst>
            </a:custGeom>
            <a:ln w="6350" cap="rnd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gmentText5">
              <a:extLst>
                <a:ext uri="{FF2B5EF4-FFF2-40B4-BE49-F238E27FC236}">
                  <a16:creationId xmlns:a16="http://schemas.microsoft.com/office/drawing/2014/main" id="{0E9F7A4D-4A79-44D2-9FAA-30BFF8706B8D}"/>
                </a:ext>
              </a:extLst>
            </p:cNvPr>
            <p:cNvSpPr txBox="1"/>
            <p:nvPr/>
          </p:nvSpPr>
          <p:spPr>
            <a:xfrm>
              <a:off x="2323531" y="4472078"/>
              <a:ext cx="1374073" cy="954107"/>
            </a:xfrm>
            <a:prstGeom prst="rect">
              <a:avLst/>
            </a:prstGeom>
            <a:ln w="6350" cap="rnd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chemeClr val="accent2">
                      <a:lumMod val="75000"/>
                    </a:schemeClr>
                  </a:solidFill>
                  <a:latin typeface="Arial"/>
                </a:rPr>
                <a:t>Develop strategies and business models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4575A1BC-0FCE-433C-A3D4-209C8B602412}"/>
              </a:ext>
            </a:extLst>
          </p:cNvPr>
          <p:cNvGrpSpPr/>
          <p:nvPr/>
        </p:nvGrpSpPr>
        <p:grpSpPr>
          <a:xfrm>
            <a:off x="2842703" y="2236232"/>
            <a:ext cx="3886200" cy="2470791"/>
            <a:chOff x="685800" y="2313751"/>
            <a:chExt cx="3886200" cy="2470791"/>
          </a:xfrm>
          <a:effectLst/>
        </p:grpSpPr>
        <p:sp>
          <p:nvSpPr>
            <p:cNvPr id="26" name="Segment6">
              <a:extLst>
                <a:ext uri="{FF2B5EF4-FFF2-40B4-BE49-F238E27FC236}">
                  <a16:creationId xmlns:a16="http://schemas.microsoft.com/office/drawing/2014/main" id="{B7C212E4-CD1B-4D77-8936-D32FE691DD41}"/>
                </a:ext>
              </a:extLst>
            </p:cNvPr>
            <p:cNvSpPr/>
            <p:nvPr/>
          </p:nvSpPr>
          <p:spPr>
            <a:xfrm>
              <a:off x="685800" y="2313751"/>
              <a:ext cx="3886200" cy="2470791"/>
            </a:xfrm>
            <a:custGeom>
              <a:avLst/>
              <a:gdLst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  <a:gd name="connsiteX0" fmla="*/ 3886200 w 3886200"/>
                <a:gd name="connsiteY0" fmla="*/ 1663888 h 2470791"/>
                <a:gd name="connsiteX1" fmla="*/ 350923 w 3886200"/>
                <a:gd name="connsiteY1" fmla="*/ 2470791 h 2470791"/>
                <a:gd name="connsiteX2" fmla="*/ 350923 w 3886200"/>
                <a:gd name="connsiteY2" fmla="*/ 2470791 h 2470791"/>
                <a:gd name="connsiteX3" fmla="*/ 233166 w 3886200"/>
                <a:gd name="connsiteY3" fmla="*/ 2326815 h 2470791"/>
                <a:gd name="connsiteX4" fmla="*/ 135217 w 3886200"/>
                <a:gd name="connsiteY4" fmla="*/ 2171992 h 2470791"/>
                <a:gd name="connsiteX5" fmla="*/ 61469 w 3886200"/>
                <a:gd name="connsiteY5" fmla="*/ 2008119 h 2470791"/>
                <a:gd name="connsiteX6" fmla="*/ 15582 w 3886200"/>
                <a:gd name="connsiteY6" fmla="*/ 1837717 h 2470791"/>
                <a:gd name="connsiteX7" fmla="*/ 0 w 3886200"/>
                <a:gd name="connsiteY7" fmla="*/ 1663887 h 2470791"/>
                <a:gd name="connsiteX8" fmla="*/ 15582 w 3886200"/>
                <a:gd name="connsiteY8" fmla="*/ 1490057 h 2470791"/>
                <a:gd name="connsiteX9" fmla="*/ 61469 w 3886200"/>
                <a:gd name="connsiteY9" fmla="*/ 1319655 h 2470791"/>
                <a:gd name="connsiteX10" fmla="*/ 135218 w 3886200"/>
                <a:gd name="connsiteY10" fmla="*/ 1155782 h 2470791"/>
                <a:gd name="connsiteX11" fmla="*/ 233167 w 3886200"/>
                <a:gd name="connsiteY11" fmla="*/ 1000959 h 2470791"/>
                <a:gd name="connsiteX12" fmla="*/ 350925 w 3886200"/>
                <a:gd name="connsiteY12" fmla="*/ 856984 h 2470791"/>
                <a:gd name="connsiteX13" fmla="*/ 483877 w 3886200"/>
                <a:gd name="connsiteY13" fmla="*/ 724906 h 2470791"/>
                <a:gd name="connsiteX14" fmla="*/ 627602 w 3886200"/>
                <a:gd name="connsiteY14" fmla="*/ 605104 h 2470791"/>
                <a:gd name="connsiteX15" fmla="*/ 778155 w 3886200"/>
                <a:gd name="connsiteY15" fmla="*/ 497418 h 2470791"/>
                <a:gd name="connsiteX16" fmla="*/ 932221 w 3886200"/>
                <a:gd name="connsiteY16" fmla="*/ 401296 h 2470791"/>
                <a:gd name="connsiteX17" fmla="*/ 1087153 w 3886200"/>
                <a:gd name="connsiteY17" fmla="*/ 315937 h 2470791"/>
                <a:gd name="connsiteX18" fmla="*/ 1240939 w 3886200"/>
                <a:gd name="connsiteY18" fmla="*/ 240411 h 2470791"/>
                <a:gd name="connsiteX19" fmla="*/ 1392121 w 3886200"/>
                <a:gd name="connsiteY19" fmla="*/ 173744 h 2470791"/>
                <a:gd name="connsiteX20" fmla="*/ 1539702 w 3886200"/>
                <a:gd name="connsiteY20" fmla="*/ 114977 h 2470791"/>
                <a:gd name="connsiteX21" fmla="*/ 1683055 w 3886200"/>
                <a:gd name="connsiteY21" fmla="*/ 63208 h 2470791"/>
                <a:gd name="connsiteX22" fmla="*/ 1821833 w 3886200"/>
                <a:gd name="connsiteY22" fmla="*/ 17609 h 2470791"/>
                <a:gd name="connsiteX23" fmla="*/ 1849919 w 3886200"/>
                <a:gd name="connsiteY23" fmla="*/ 0 h 247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86200" h="2470791">
                  <a:moveTo>
                    <a:pt x="3886200" y="1663888"/>
                  </a:moveTo>
                  <a:lnTo>
                    <a:pt x="350923" y="2470791"/>
                  </a:lnTo>
                  <a:lnTo>
                    <a:pt x="350923" y="2470791"/>
                  </a:lnTo>
                  <a:cubicBezTo>
                    <a:pt x="331297" y="2446795"/>
                    <a:pt x="269117" y="2376615"/>
                    <a:pt x="233166" y="2326815"/>
                  </a:cubicBezTo>
                  <a:cubicBezTo>
                    <a:pt x="197215" y="2277015"/>
                    <a:pt x="163833" y="2225108"/>
                    <a:pt x="135217" y="2171992"/>
                  </a:cubicBezTo>
                  <a:cubicBezTo>
                    <a:pt x="106601" y="2118876"/>
                    <a:pt x="81408" y="2063832"/>
                    <a:pt x="61469" y="2008119"/>
                  </a:cubicBezTo>
                  <a:cubicBezTo>
                    <a:pt x="41530" y="1952406"/>
                    <a:pt x="25827" y="1895089"/>
                    <a:pt x="15582" y="1837717"/>
                  </a:cubicBezTo>
                  <a:cubicBezTo>
                    <a:pt x="5337" y="1780345"/>
                    <a:pt x="0" y="1721830"/>
                    <a:pt x="0" y="1663887"/>
                  </a:cubicBezTo>
                  <a:cubicBezTo>
                    <a:pt x="0" y="1605944"/>
                    <a:pt x="5337" y="1547429"/>
                    <a:pt x="15582" y="1490057"/>
                  </a:cubicBezTo>
                  <a:cubicBezTo>
                    <a:pt x="25827" y="1432685"/>
                    <a:pt x="41530" y="1375368"/>
                    <a:pt x="61469" y="1319655"/>
                  </a:cubicBezTo>
                  <a:cubicBezTo>
                    <a:pt x="81408" y="1263943"/>
                    <a:pt x="106602" y="1208898"/>
                    <a:pt x="135218" y="1155782"/>
                  </a:cubicBezTo>
                  <a:cubicBezTo>
                    <a:pt x="163834" y="1102666"/>
                    <a:pt x="197216" y="1050759"/>
                    <a:pt x="233167" y="1000959"/>
                  </a:cubicBezTo>
                  <a:cubicBezTo>
                    <a:pt x="269118" y="951159"/>
                    <a:pt x="309140" y="902993"/>
                    <a:pt x="350925" y="856984"/>
                  </a:cubicBezTo>
                  <a:cubicBezTo>
                    <a:pt x="392710" y="810975"/>
                    <a:pt x="437764" y="766886"/>
                    <a:pt x="483877" y="724906"/>
                  </a:cubicBezTo>
                  <a:cubicBezTo>
                    <a:pt x="529990" y="682926"/>
                    <a:pt x="578556" y="643019"/>
                    <a:pt x="627602" y="605104"/>
                  </a:cubicBezTo>
                  <a:cubicBezTo>
                    <a:pt x="676648" y="567189"/>
                    <a:pt x="727385" y="531386"/>
                    <a:pt x="778155" y="497418"/>
                  </a:cubicBezTo>
                  <a:cubicBezTo>
                    <a:pt x="828925" y="463450"/>
                    <a:pt x="880721" y="431543"/>
                    <a:pt x="932221" y="401296"/>
                  </a:cubicBezTo>
                  <a:cubicBezTo>
                    <a:pt x="983721" y="371049"/>
                    <a:pt x="1035700" y="342751"/>
                    <a:pt x="1087153" y="315937"/>
                  </a:cubicBezTo>
                  <a:cubicBezTo>
                    <a:pt x="1138606" y="289123"/>
                    <a:pt x="1190111" y="264110"/>
                    <a:pt x="1240939" y="240411"/>
                  </a:cubicBezTo>
                  <a:cubicBezTo>
                    <a:pt x="1291767" y="216712"/>
                    <a:pt x="1342327" y="194650"/>
                    <a:pt x="1392121" y="173744"/>
                  </a:cubicBezTo>
                  <a:cubicBezTo>
                    <a:pt x="1441915" y="152838"/>
                    <a:pt x="1491213" y="133400"/>
                    <a:pt x="1539702" y="114977"/>
                  </a:cubicBezTo>
                  <a:cubicBezTo>
                    <a:pt x="1588191" y="96554"/>
                    <a:pt x="1636033" y="79436"/>
                    <a:pt x="1683055" y="63208"/>
                  </a:cubicBezTo>
                  <a:cubicBezTo>
                    <a:pt x="1730077" y="46980"/>
                    <a:pt x="1794022" y="28144"/>
                    <a:pt x="1821833" y="17609"/>
                  </a:cubicBezTo>
                  <a:lnTo>
                    <a:pt x="1849919" y="0"/>
                  </a:lnTo>
                </a:path>
              </a:pathLst>
            </a:custGeom>
            <a:ln w="6350" cap="rnd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egmentText6">
              <a:extLst>
                <a:ext uri="{FF2B5EF4-FFF2-40B4-BE49-F238E27FC236}">
                  <a16:creationId xmlns:a16="http://schemas.microsoft.com/office/drawing/2014/main" id="{953026B2-25CD-4617-85D4-4EE0F45EAE00}"/>
                </a:ext>
              </a:extLst>
            </p:cNvPr>
            <p:cNvSpPr txBox="1"/>
            <p:nvPr/>
          </p:nvSpPr>
          <p:spPr>
            <a:xfrm>
              <a:off x="1286677" y="3395258"/>
              <a:ext cx="1627973" cy="523220"/>
            </a:xfrm>
            <a:prstGeom prst="rect">
              <a:avLst/>
            </a:prstGeom>
            <a:ln w="6350" cap="rnd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rgbClr val="0070C0"/>
                  </a:solidFill>
                  <a:latin typeface="Arial"/>
                </a:rPr>
                <a:t>Mentoring and training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3B107EC5-A3EB-43C3-AC7F-4EBDF1CE781C}"/>
              </a:ext>
            </a:extLst>
          </p:cNvPr>
          <p:cNvGrpSpPr/>
          <p:nvPr/>
        </p:nvGrpSpPr>
        <p:grpSpPr>
          <a:xfrm>
            <a:off x="4731538" y="1912155"/>
            <a:ext cx="2105318" cy="1943100"/>
            <a:chOff x="2507633" y="2034540"/>
            <a:chExt cx="2105318" cy="1943100"/>
          </a:xfrm>
          <a:effectLst/>
        </p:grpSpPr>
        <p:sp>
          <p:nvSpPr>
            <p:cNvPr id="29" name="Segment7">
              <a:extLst>
                <a:ext uri="{FF2B5EF4-FFF2-40B4-BE49-F238E27FC236}">
                  <a16:creationId xmlns:a16="http://schemas.microsoft.com/office/drawing/2014/main" id="{F501BC1C-D6C3-47F8-B657-62553BCD854D}"/>
                </a:ext>
              </a:extLst>
            </p:cNvPr>
            <p:cNvSpPr/>
            <p:nvPr/>
          </p:nvSpPr>
          <p:spPr>
            <a:xfrm>
              <a:off x="2507633" y="2034540"/>
              <a:ext cx="2105318" cy="1943100"/>
            </a:xfrm>
            <a:custGeom>
              <a:avLst/>
              <a:gdLst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  <a:gd name="connsiteX0" fmla="*/ 2064367 w 2105318"/>
                <a:gd name="connsiteY0" fmla="*/ 1943100 h 1943100"/>
                <a:gd name="connsiteX1" fmla="*/ 0 w 2105318"/>
                <a:gd name="connsiteY1" fmla="*/ 296821 h 1943100"/>
                <a:gd name="connsiteX2" fmla="*/ 0 w 2105318"/>
                <a:gd name="connsiteY2" fmla="*/ 296821 h 1943100"/>
                <a:gd name="connsiteX3" fmla="*/ 134068 w 2105318"/>
                <a:gd name="connsiteY3" fmla="*/ 256647 h 1943100"/>
                <a:gd name="connsiteX4" fmla="*/ 263443 w 2105318"/>
                <a:gd name="connsiteY4" fmla="*/ 221239 h 1943100"/>
                <a:gd name="connsiteX5" fmla="*/ 388250 w 2105318"/>
                <a:gd name="connsiteY5" fmla="*/ 190018 h 1943100"/>
                <a:gd name="connsiteX6" fmla="*/ 508688 w 2105318"/>
                <a:gd name="connsiteY6" fmla="*/ 162481 h 1943100"/>
                <a:gd name="connsiteX7" fmla="*/ 625002 w 2105318"/>
                <a:gd name="connsiteY7" fmla="*/ 138192 h 1943100"/>
                <a:gd name="connsiteX8" fmla="*/ 737464 w 2105318"/>
                <a:gd name="connsiteY8" fmla="*/ 116773 h 1943100"/>
                <a:gd name="connsiteX9" fmla="*/ 846363 w 2105318"/>
                <a:gd name="connsiteY9" fmla="*/ 97902 h 1943100"/>
                <a:gd name="connsiteX10" fmla="*/ 951995 w 2105318"/>
                <a:gd name="connsiteY10" fmla="*/ 81301 h 1943100"/>
                <a:gd name="connsiteX11" fmla="*/ 1054651 w 2105318"/>
                <a:gd name="connsiteY11" fmla="*/ 66732 h 1943100"/>
                <a:gd name="connsiteX12" fmla="*/ 1154621 w 2105318"/>
                <a:gd name="connsiteY12" fmla="*/ 53992 h 1943100"/>
                <a:gd name="connsiteX13" fmla="*/ 1252187 w 2105318"/>
                <a:gd name="connsiteY13" fmla="*/ 42908 h 1943100"/>
                <a:gd name="connsiteX14" fmla="*/ 1347620 w 2105318"/>
                <a:gd name="connsiteY14" fmla="*/ 33334 h 1943100"/>
                <a:gd name="connsiteX15" fmla="*/ 1441186 w 2105318"/>
                <a:gd name="connsiteY15" fmla="*/ 25146 h 1943100"/>
                <a:gd name="connsiteX16" fmla="*/ 1533140 w 2105318"/>
                <a:gd name="connsiteY16" fmla="*/ 18240 h 1943100"/>
                <a:gd name="connsiteX17" fmla="*/ 1623728 w 2105318"/>
                <a:gd name="connsiteY17" fmla="*/ 12531 h 1943100"/>
                <a:gd name="connsiteX18" fmla="*/ 1713190 w 2105318"/>
                <a:gd name="connsiteY18" fmla="*/ 7950 h 1943100"/>
                <a:gd name="connsiteX19" fmla="*/ 1801759 w 2105318"/>
                <a:gd name="connsiteY19" fmla="*/ 4442 h 1943100"/>
                <a:gd name="connsiteX20" fmla="*/ 1889663 w 2105318"/>
                <a:gd name="connsiteY20" fmla="*/ 1964 h 1943100"/>
                <a:gd name="connsiteX21" fmla="*/ 1977125 w 2105318"/>
                <a:gd name="connsiteY21" fmla="*/ 490 h 1943100"/>
                <a:gd name="connsiteX22" fmla="*/ 2064368 w 2105318"/>
                <a:gd name="connsiteY22" fmla="*/ 0 h 1943100"/>
                <a:gd name="connsiteX23" fmla="*/ 2105318 w 2105318"/>
                <a:gd name="connsiteY23" fmla="*/ 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05318" h="1943100">
                  <a:moveTo>
                    <a:pt x="2064367" y="1943100"/>
                  </a:moveTo>
                  <a:lnTo>
                    <a:pt x="0" y="296821"/>
                  </a:lnTo>
                  <a:lnTo>
                    <a:pt x="0" y="296821"/>
                  </a:lnTo>
                  <a:lnTo>
                    <a:pt x="134068" y="256647"/>
                  </a:lnTo>
                  <a:cubicBezTo>
                    <a:pt x="177975" y="244050"/>
                    <a:pt x="221079" y="232344"/>
                    <a:pt x="263443" y="221239"/>
                  </a:cubicBezTo>
                  <a:cubicBezTo>
                    <a:pt x="305807" y="210134"/>
                    <a:pt x="347376" y="199811"/>
                    <a:pt x="388250" y="190018"/>
                  </a:cubicBezTo>
                  <a:cubicBezTo>
                    <a:pt x="429124" y="180225"/>
                    <a:pt x="469229" y="171119"/>
                    <a:pt x="508688" y="162481"/>
                  </a:cubicBezTo>
                  <a:cubicBezTo>
                    <a:pt x="548147" y="153843"/>
                    <a:pt x="586873" y="145810"/>
                    <a:pt x="625002" y="138192"/>
                  </a:cubicBezTo>
                  <a:lnTo>
                    <a:pt x="737464" y="116773"/>
                  </a:lnTo>
                  <a:lnTo>
                    <a:pt x="846363" y="97902"/>
                  </a:lnTo>
                  <a:lnTo>
                    <a:pt x="951995" y="81301"/>
                  </a:lnTo>
                  <a:lnTo>
                    <a:pt x="1054651" y="66732"/>
                  </a:lnTo>
                  <a:lnTo>
                    <a:pt x="1154621" y="53992"/>
                  </a:lnTo>
                  <a:lnTo>
                    <a:pt x="1252187" y="42908"/>
                  </a:lnTo>
                  <a:lnTo>
                    <a:pt x="1347620" y="33334"/>
                  </a:lnTo>
                  <a:lnTo>
                    <a:pt x="1441186" y="25146"/>
                  </a:lnTo>
                  <a:lnTo>
                    <a:pt x="1533140" y="18240"/>
                  </a:lnTo>
                  <a:lnTo>
                    <a:pt x="1623728" y="12531"/>
                  </a:lnTo>
                  <a:lnTo>
                    <a:pt x="1713190" y="7950"/>
                  </a:lnTo>
                  <a:lnTo>
                    <a:pt x="1801759" y="4442"/>
                  </a:lnTo>
                  <a:lnTo>
                    <a:pt x="1889663" y="1964"/>
                  </a:lnTo>
                  <a:lnTo>
                    <a:pt x="1977125" y="490"/>
                  </a:lnTo>
                  <a:lnTo>
                    <a:pt x="2064368" y="0"/>
                  </a:lnTo>
                  <a:lnTo>
                    <a:pt x="2105318" y="0"/>
                  </a:lnTo>
                </a:path>
              </a:pathLst>
            </a:custGeom>
            <a:ln w="635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SegmentText7">
              <a:extLst>
                <a:ext uri="{FF2B5EF4-FFF2-40B4-BE49-F238E27FC236}">
                  <a16:creationId xmlns:a16="http://schemas.microsoft.com/office/drawing/2014/main" id="{95E8718E-2452-48AB-AF71-1D20A922A30A}"/>
                </a:ext>
              </a:extLst>
            </p:cNvPr>
            <p:cNvSpPr txBox="1"/>
            <p:nvPr/>
          </p:nvSpPr>
          <p:spPr>
            <a:xfrm>
              <a:off x="3130157" y="2286426"/>
              <a:ext cx="1199809" cy="307777"/>
            </a:xfrm>
            <a:prstGeom prst="rect">
              <a:avLst/>
            </a:prstGeom>
            <a:ln w="635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GB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</a:rPr>
                <a:t>Living lab</a:t>
              </a:r>
            </a:p>
          </p:txBody>
        </p:sp>
      </p:grpSp>
      <p:pic>
        <p:nvPicPr>
          <p:cNvPr id="31" name="Slika 30">
            <a:extLst>
              <a:ext uri="{FF2B5EF4-FFF2-40B4-BE49-F238E27FC236}">
                <a16:creationId xmlns:a16="http://schemas.microsoft.com/office/drawing/2014/main" id="{172AD2C5-4386-41F3-B0EF-4B2655481B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382" y="3110816"/>
            <a:ext cx="1512630" cy="1767255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02DC2DE3-4EAC-42C7-9D71-EE282EC42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322" y="4682962"/>
            <a:ext cx="1178797" cy="561771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72952E5D-F1B6-4B4F-BA97-AB58CC6FB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5531" y="5451022"/>
            <a:ext cx="1761692" cy="432113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EB20A249-D1F3-4F94-B086-A388594EA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4" y="1459536"/>
            <a:ext cx="1608100" cy="981651"/>
          </a:xfrm>
          <a:prstGeom prst="rect">
            <a:avLst/>
          </a:prstGeom>
        </p:spPr>
      </p:pic>
      <p:pic>
        <p:nvPicPr>
          <p:cNvPr id="37" name="Grafik 1">
            <a:extLst>
              <a:ext uri="{FF2B5EF4-FFF2-40B4-BE49-F238E27FC236}">
                <a16:creationId xmlns:a16="http://schemas.microsoft.com/office/drawing/2014/main" id="{8FCCDBEB-213F-46FE-BAEB-A4B1CF0D7739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05" y="5217477"/>
            <a:ext cx="1896007" cy="665658"/>
          </a:xfrm>
          <a:prstGeom prst="rect">
            <a:avLst/>
          </a:prstGeom>
        </p:spPr>
      </p:pic>
      <p:pic>
        <p:nvPicPr>
          <p:cNvPr id="38" name="Slika 6">
            <a:extLst>
              <a:ext uri="{FF2B5EF4-FFF2-40B4-BE49-F238E27FC236}">
                <a16:creationId xmlns:a16="http://schemas.microsoft.com/office/drawing/2014/main" id="{EDFFD18D-CA3C-45F6-A3C6-BE50EECA5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3339" y="1295084"/>
            <a:ext cx="1641681" cy="10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A3D269A9-2634-4087-8521-A7A13994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297" y="2317929"/>
            <a:ext cx="1277000" cy="83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Podnaslov 2">
            <a:extLst>
              <a:ext uri="{FF2B5EF4-FFF2-40B4-BE49-F238E27FC236}">
                <a16:creationId xmlns:a16="http://schemas.microsoft.com/office/drawing/2014/main" id="{276001FC-155A-465C-A331-0F89B04F64DC}"/>
              </a:ext>
            </a:extLst>
          </p:cNvPr>
          <p:cNvSpPr txBox="1">
            <a:spLocks/>
          </p:cNvSpPr>
          <p:nvPr/>
        </p:nvSpPr>
        <p:spPr>
          <a:xfrm>
            <a:off x="10466730" y="3184986"/>
            <a:ext cx="1505102" cy="311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b="1" dirty="0">
                <a:solidFill>
                  <a:srgbClr val="9E5946"/>
                </a:solidFill>
              </a:rPr>
              <a:t>CYSLOP</a:t>
            </a:r>
            <a:endParaRPr lang="en-GB" sz="4000" b="1" dirty="0">
              <a:solidFill>
                <a:srgbClr val="9E5946"/>
              </a:solidFill>
            </a:endParaRPr>
          </a:p>
        </p:txBody>
      </p:sp>
      <p:pic>
        <p:nvPicPr>
          <p:cNvPr id="41" name="Slika 40">
            <a:extLst>
              <a:ext uri="{FF2B5EF4-FFF2-40B4-BE49-F238E27FC236}">
                <a16:creationId xmlns:a16="http://schemas.microsoft.com/office/drawing/2014/main" id="{0404B191-E097-440A-81C7-B93151D36DD7}"/>
              </a:ext>
            </a:extLst>
          </p:cNvPr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10258" y="3855255"/>
            <a:ext cx="914842" cy="115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Slika 41" descr="C:\Users\Daniel\AppData\Local\Microsoft\Windows\INetCache\Content.Word\zeleno_zelimo.png">
            <a:extLst>
              <a:ext uri="{FF2B5EF4-FFF2-40B4-BE49-F238E27FC236}">
                <a16:creationId xmlns:a16="http://schemas.microsoft.com/office/drawing/2014/main" id="{789325D9-0516-49A7-A53E-53C843149125}"/>
              </a:ext>
            </a:extLst>
          </p:cNvPr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710" y="5678174"/>
            <a:ext cx="1284835" cy="46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98DBDB84-0A2E-493C-8A40-9B53E3CED296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922" y="5622745"/>
            <a:ext cx="1713230" cy="61150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E0B40069-43E5-4013-992A-BDF6D3FD597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968" y="5883135"/>
            <a:ext cx="1956465" cy="314064"/>
          </a:xfrm>
          <a:prstGeom prst="rect">
            <a:avLst/>
          </a:prstGeom>
        </p:spPr>
      </p:pic>
      <p:sp>
        <p:nvSpPr>
          <p:cNvPr id="47" name="Označba mesta datuma 3">
            <a:extLst>
              <a:ext uri="{FF2B5EF4-FFF2-40B4-BE49-F238E27FC236}">
                <a16:creationId xmlns:a16="http://schemas.microsoft.com/office/drawing/2014/main" id="{BD83E200-B855-4AA4-A59E-2D74B52D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6361" y="6297455"/>
            <a:ext cx="2743200" cy="365125"/>
          </a:xfrm>
        </p:spPr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00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2021747" y="1681193"/>
            <a:ext cx="68016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Awareness creation around digital technologies is highly important for the farmers.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questions: </a:t>
            </a:r>
            <a:r>
              <a:rPr lang="en-GB" sz="2800" dirty="0">
                <a:solidFill>
                  <a:srgbClr val="0070C0"/>
                </a:solidFill>
              </a:rPr>
              <a:t>Why should somebody implement new technologies? What are the benefits, threats and challenges?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events, conferences, B2B meetings, communication and dissemination</a:t>
            </a:r>
          </a:p>
        </p:txBody>
      </p:sp>
      <p:pic>
        <p:nvPicPr>
          <p:cNvPr id="1026" name="Picture 2" descr="Fotografija osebe Pomurski tehnoloÅ¡ki park.">
            <a:extLst>
              <a:ext uri="{FF2B5EF4-FFF2-40B4-BE49-F238E27FC236}">
                <a16:creationId xmlns:a16="http://schemas.microsoft.com/office/drawing/2014/main" id="{5C10151B-E1AD-4C44-AF96-4B55955E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7227" y="1765775"/>
            <a:ext cx="2916420" cy="193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grafija osebe Pomurski tehnoloÅ¡ki park.">
            <a:extLst>
              <a:ext uri="{FF2B5EF4-FFF2-40B4-BE49-F238E27FC236}">
                <a16:creationId xmlns:a16="http://schemas.microsoft.com/office/drawing/2014/main" id="{7A3DEFD9-FB62-4538-BAA0-FDD03832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7226" y="4036574"/>
            <a:ext cx="2916421" cy="193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773" y="417893"/>
            <a:ext cx="2219325" cy="93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419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2021747" y="1807028"/>
            <a:ext cx="71068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There are all sort of technologies already available to take and implement.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question: </a:t>
            </a:r>
            <a:r>
              <a:rPr lang="en-GB" sz="2800" dirty="0">
                <a:solidFill>
                  <a:srgbClr val="0070C0"/>
                </a:solidFill>
              </a:rPr>
              <a:t>How could we</a:t>
            </a:r>
            <a:endParaRPr lang="sl-SI" sz="2800" dirty="0">
              <a:solidFill>
                <a:srgbClr val="0070C0"/>
              </a:solidFill>
            </a:endParaRPr>
          </a:p>
          <a:p>
            <a:pPr algn="ctr"/>
            <a:r>
              <a:rPr lang="en-GB" sz="2800" dirty="0">
                <a:solidFill>
                  <a:srgbClr val="0070C0"/>
                </a:solidFill>
              </a:rPr>
              <a:t>eff</a:t>
            </a:r>
            <a:r>
              <a:rPr lang="sl-SI" sz="2800" dirty="0" err="1">
                <a:solidFill>
                  <a:srgbClr val="0070C0"/>
                </a:solidFill>
              </a:rPr>
              <a:t>ectively</a:t>
            </a:r>
            <a:r>
              <a:rPr lang="sl-SI" sz="2800" dirty="0">
                <a:solidFill>
                  <a:srgbClr val="0070C0"/>
                </a:solidFill>
              </a:rPr>
              <a:t> </a:t>
            </a:r>
            <a:r>
              <a:rPr lang="en-GB" sz="2800" dirty="0">
                <a:solidFill>
                  <a:srgbClr val="0070C0"/>
                </a:solidFill>
              </a:rPr>
              <a:t>identify and manage as </a:t>
            </a:r>
            <a:endParaRPr lang="sl-SI" sz="2800" dirty="0">
              <a:solidFill>
                <a:srgbClr val="0070C0"/>
              </a:solidFill>
            </a:endParaRPr>
          </a:p>
          <a:p>
            <a:pPr algn="ctr"/>
            <a:r>
              <a:rPr lang="en-GB" sz="2800" dirty="0">
                <a:solidFill>
                  <a:srgbClr val="0070C0"/>
                </a:solidFill>
              </a:rPr>
              <a:t>many existing technologies </a:t>
            </a:r>
            <a:endParaRPr lang="sl-SI" sz="2800" dirty="0">
              <a:solidFill>
                <a:srgbClr val="0070C0"/>
              </a:solidFill>
            </a:endParaRPr>
          </a:p>
          <a:p>
            <a:pPr algn="ctr"/>
            <a:r>
              <a:rPr lang="sl-SI" sz="2800" dirty="0">
                <a:solidFill>
                  <a:srgbClr val="0070C0"/>
                </a:solidFill>
              </a:rPr>
              <a:t>as </a:t>
            </a:r>
            <a:r>
              <a:rPr lang="en-GB" sz="2800" dirty="0">
                <a:solidFill>
                  <a:srgbClr val="0070C0"/>
                </a:solidFill>
              </a:rPr>
              <a:t>possible?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use of mapping tool, scouting, B2B meetings, networking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DDA3273-A14D-4AD1-A4E5-3BA141B3E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301" y="2071511"/>
            <a:ext cx="2934740" cy="181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4981" y="99897"/>
            <a:ext cx="2790825" cy="180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Slika 2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8737" y="4064027"/>
            <a:ext cx="2964632" cy="205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87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1876301" y="1523771"/>
            <a:ext cx="71687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Collaboration with other DIHs is a key for more efficient technology transfer – ‘‘clustering clusters‘‘.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questions: </a:t>
            </a:r>
            <a:r>
              <a:rPr lang="en-GB" sz="2800" dirty="0">
                <a:solidFill>
                  <a:srgbClr val="0070C0"/>
                </a:solidFill>
              </a:rPr>
              <a:t>How could we increase our reach as efficiently as possible? Are there other DIHs/HUBs that </a:t>
            </a:r>
            <a:r>
              <a:rPr lang="sl-SI" sz="2800" dirty="0" err="1">
                <a:solidFill>
                  <a:srgbClr val="0070C0"/>
                </a:solidFill>
              </a:rPr>
              <a:t>operate</a:t>
            </a:r>
            <a:r>
              <a:rPr lang="sl-SI" sz="2800" dirty="0">
                <a:solidFill>
                  <a:srgbClr val="0070C0"/>
                </a:solidFill>
              </a:rPr>
              <a:t> </a:t>
            </a:r>
            <a:r>
              <a:rPr lang="en-GB" sz="2800" dirty="0">
                <a:solidFill>
                  <a:srgbClr val="0070C0"/>
                </a:solidFill>
              </a:rPr>
              <a:t>similarly?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international projects, networking and partnership agreements, use of common tools and methodologies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457D1C73-38D1-4AF6-AF59-C84A3D4028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791" y="5855463"/>
            <a:ext cx="1440378" cy="71616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4CDFEC1-23D5-41A2-ACC1-5ECFAD7CC5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374" y="5558876"/>
            <a:ext cx="1003827" cy="13093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6791" y="351929"/>
            <a:ext cx="2476500" cy="135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6791" y="3968929"/>
            <a:ext cx="2584432" cy="15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Kép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5" r="15145" b="7493"/>
          <a:stretch/>
        </p:blipFill>
        <p:spPr>
          <a:xfrm>
            <a:off x="9147234" y="2286874"/>
            <a:ext cx="2843546" cy="16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4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1900052" y="1684785"/>
            <a:ext cx="72439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Farmers need financial support for digital transformation.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questions: </a:t>
            </a:r>
            <a:r>
              <a:rPr lang="en-GB" sz="2800" dirty="0">
                <a:solidFill>
                  <a:srgbClr val="0070C0"/>
                </a:solidFill>
              </a:rPr>
              <a:t>How could we motivate farmers to adopt new technologies faster? Why should they take the risk of unknown (and costly)?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access to funding through European projects and cascade funding opportunities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961" y="676038"/>
            <a:ext cx="2371725" cy="94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8572" y="2315315"/>
            <a:ext cx="2507648" cy="84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5484" y="3332424"/>
            <a:ext cx="2333824" cy="73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1105" y="4125354"/>
            <a:ext cx="2142581" cy="9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6284" y="4983670"/>
            <a:ext cx="2192222" cy="7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6001" y="5732456"/>
            <a:ext cx="1572788" cy="10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8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2021747" y="1684785"/>
            <a:ext cx="6946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Farmers need to understand which technology to take and why.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question: </a:t>
            </a:r>
            <a:r>
              <a:rPr lang="en-GB" sz="2800" dirty="0">
                <a:solidFill>
                  <a:srgbClr val="0070C0"/>
                </a:solidFill>
              </a:rPr>
              <a:t>How to choose the right technology and why? What are the economic benefits for the farmer?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Strategy and business model development</a:t>
            </a:r>
          </a:p>
        </p:txBody>
      </p:sp>
      <p:pic>
        <p:nvPicPr>
          <p:cNvPr id="6146" name="Picture 2" descr="Povezana slika">
            <a:extLst>
              <a:ext uri="{FF2B5EF4-FFF2-40B4-BE49-F238E27FC236}">
                <a16:creationId xmlns:a16="http://schemas.microsoft.com/office/drawing/2014/main" id="{89837D3E-2878-43EC-9361-AA43412B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883" y="1894504"/>
            <a:ext cx="3122161" cy="20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zultat iskanja slik za coins and plants eu farming policy">
            <a:extLst>
              <a:ext uri="{FF2B5EF4-FFF2-40B4-BE49-F238E27FC236}">
                <a16:creationId xmlns:a16="http://schemas.microsoft.com/office/drawing/2014/main" id="{B861F2DE-0944-4CF5-916F-D9E38D56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3300" y="4095549"/>
            <a:ext cx="3031329" cy="201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4675" y="389168"/>
            <a:ext cx="3095625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56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Agenda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z="4400" dirty="0" err="1"/>
              <a:t>Mentoring</a:t>
            </a:r>
            <a:r>
              <a:rPr lang="sl-SI" sz="4400" dirty="0"/>
              <a:t> programme </a:t>
            </a:r>
            <a:r>
              <a:rPr lang="sl-SI" sz="4400" dirty="0" err="1"/>
              <a:t>introduction</a:t>
            </a:r>
            <a:endParaRPr lang="sl-SI" sz="4400" dirty="0"/>
          </a:p>
          <a:p>
            <a:pPr marL="0" indent="0">
              <a:buNone/>
            </a:pPr>
            <a:endParaRPr lang="sl-SI" sz="4400" dirty="0"/>
          </a:p>
          <a:p>
            <a:pPr marL="0" indent="0">
              <a:buNone/>
            </a:pPr>
            <a:r>
              <a:rPr lang="sl-SI" sz="4400" dirty="0" err="1"/>
              <a:t>Session</a:t>
            </a:r>
            <a:r>
              <a:rPr lang="sl-SI" sz="4400" dirty="0"/>
              <a:t> #1:</a:t>
            </a:r>
          </a:p>
          <a:p>
            <a:r>
              <a:rPr lang="sl-SI" sz="4400" dirty="0"/>
              <a:t>DIH AGRIFOOD support </a:t>
            </a:r>
            <a:r>
              <a:rPr lang="sl-SI" sz="4400" dirty="0" err="1"/>
              <a:t>services</a:t>
            </a:r>
            <a:endParaRPr lang="sl-SI" sz="4400" dirty="0"/>
          </a:p>
          <a:p>
            <a:r>
              <a:rPr lang="sl-SI" sz="4400" dirty="0"/>
              <a:t>Farm2Fork </a:t>
            </a:r>
            <a:r>
              <a:rPr lang="sl-SI" sz="4400" dirty="0" err="1"/>
              <a:t>hackathon</a:t>
            </a:r>
            <a:r>
              <a:rPr lang="sl-SI" sz="4400" dirty="0"/>
              <a:t> </a:t>
            </a:r>
            <a:r>
              <a:rPr lang="sl-SI" sz="4400" dirty="0" err="1"/>
              <a:t>process</a:t>
            </a:r>
            <a:endParaRPr lang="sl-SI" sz="4400" dirty="0"/>
          </a:p>
          <a:p>
            <a:r>
              <a:rPr lang="sl-SI" sz="4400" dirty="0" err="1"/>
              <a:t>Benefits</a:t>
            </a:r>
            <a:r>
              <a:rPr lang="sl-SI" sz="4400" dirty="0"/>
              <a:t> </a:t>
            </a:r>
            <a:r>
              <a:rPr lang="sl-SI" sz="4400" dirty="0" err="1"/>
              <a:t>for</a:t>
            </a:r>
            <a:r>
              <a:rPr lang="sl-SI" sz="4400" dirty="0"/>
              <a:t> </a:t>
            </a:r>
            <a:r>
              <a:rPr lang="sl-SI" sz="4400" dirty="0" err="1"/>
              <a:t>Startups</a:t>
            </a:r>
            <a:r>
              <a:rPr lang="sl-SI" sz="4400" dirty="0"/>
              <a:t>/</a:t>
            </a:r>
            <a:r>
              <a:rPr lang="sl-SI" sz="4400" dirty="0" err="1"/>
              <a:t>SMEs</a:t>
            </a:r>
            <a:r>
              <a:rPr lang="sl-SI" sz="4400" dirty="0"/>
              <a:t> </a:t>
            </a:r>
            <a:r>
              <a:rPr lang="sl-SI" sz="4400" dirty="0" err="1"/>
              <a:t>and</a:t>
            </a:r>
            <a:r>
              <a:rPr lang="sl-SI" sz="4400" dirty="0"/>
              <a:t> </a:t>
            </a:r>
            <a:r>
              <a:rPr lang="sl-SI" sz="4400" dirty="0" err="1"/>
              <a:t>steps</a:t>
            </a:r>
            <a:r>
              <a:rPr lang="sl-SI" sz="4400" dirty="0"/>
              <a:t> to be </a:t>
            </a:r>
            <a:r>
              <a:rPr lang="sl-SI" sz="4400" dirty="0" err="1"/>
              <a:t>taken</a:t>
            </a:r>
            <a:endParaRPr lang="sl-SI" sz="4400" dirty="0"/>
          </a:p>
          <a:p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8004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2021747" y="1684785"/>
            <a:ext cx="71068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Farmers need new ways of mentoring and training about how technologies will change their life and work.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question: </a:t>
            </a:r>
            <a:r>
              <a:rPr lang="en-GB" sz="2800" dirty="0">
                <a:solidFill>
                  <a:srgbClr val="0070C0"/>
                </a:solidFill>
              </a:rPr>
              <a:t>How can we achieve that farmers understand the complex world of technologies and their benefits?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Developing training material and conducting training sessions</a:t>
            </a:r>
          </a:p>
        </p:txBody>
      </p:sp>
      <p:pic>
        <p:nvPicPr>
          <p:cNvPr id="5122" name="Picture 2" descr="Rezultat iskanja slik za Digital innovation hubs for agriculture and food production">
            <a:extLst>
              <a:ext uri="{FF2B5EF4-FFF2-40B4-BE49-F238E27FC236}">
                <a16:creationId xmlns:a16="http://schemas.microsoft.com/office/drawing/2014/main" id="{765AF74C-386B-45FA-B2DD-63EE4BCF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629" y="2134108"/>
            <a:ext cx="2934741" cy="164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zultat iskanja slik za Digital innovation hubs for agriculture and food production">
            <a:extLst>
              <a:ext uri="{FF2B5EF4-FFF2-40B4-BE49-F238E27FC236}">
                <a16:creationId xmlns:a16="http://schemas.microsoft.com/office/drawing/2014/main" id="{EA449C0F-47FA-4224-BBD9-E580A118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629" y="4102730"/>
            <a:ext cx="2934741" cy="183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3578" y="732285"/>
            <a:ext cx="2286000" cy="95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50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62DFA7C1-F2EC-4FDB-91AA-88266886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47" y="510805"/>
            <a:ext cx="8019876" cy="1655762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chemeClr val="accent5">
                    <a:lumMod val="75000"/>
                  </a:schemeClr>
                </a:solidFill>
              </a:rPr>
              <a:t>DIH AGRIFOOD </a:t>
            </a:r>
            <a:r>
              <a:rPr lang="sl-SI" sz="4000" dirty="0" err="1">
                <a:solidFill>
                  <a:schemeClr val="accent5">
                    <a:lumMod val="75000"/>
                  </a:schemeClr>
                </a:solidFill>
              </a:rPr>
              <a:t>services</a:t>
            </a:r>
            <a:endParaRPr lang="sl-SI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296A8F32-A1FE-409E-BB09-3001EA26FB8A}"/>
              </a:ext>
            </a:extLst>
          </p:cNvPr>
          <p:cNvSpPr txBox="1"/>
          <p:nvPr/>
        </p:nvSpPr>
        <p:spPr>
          <a:xfrm>
            <a:off x="2021747" y="1684785"/>
            <a:ext cx="71222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Farmers believe only if they can see it and feel it!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The key question: </a:t>
            </a:r>
            <a:r>
              <a:rPr lang="en-GB" sz="2800" dirty="0">
                <a:solidFill>
                  <a:srgbClr val="0070C0"/>
                </a:solidFill>
              </a:rPr>
              <a:t>How can we show </a:t>
            </a:r>
            <a:endParaRPr lang="sl-SI" sz="2800" dirty="0">
              <a:solidFill>
                <a:srgbClr val="0070C0"/>
              </a:solidFill>
            </a:endParaRPr>
          </a:p>
          <a:p>
            <a:pPr algn="ctr"/>
            <a:r>
              <a:rPr lang="en-GB" sz="2800" dirty="0">
                <a:solidFill>
                  <a:srgbClr val="0070C0"/>
                </a:solidFill>
              </a:rPr>
              <a:t>how new technologies work and make farmers believe it is really working?</a:t>
            </a:r>
          </a:p>
          <a:p>
            <a:pPr algn="ctr"/>
            <a:endParaRPr lang="en-GB" sz="2800" dirty="0">
              <a:solidFill>
                <a:srgbClr val="0070C0"/>
              </a:solidFill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Activities: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sl-SI" sz="2800" dirty="0">
                <a:solidFill>
                  <a:srgbClr val="0070C0"/>
                </a:solidFill>
              </a:rPr>
              <a:t>D</a:t>
            </a:r>
            <a:r>
              <a:rPr lang="en-GB" sz="2800" dirty="0">
                <a:solidFill>
                  <a:srgbClr val="0070C0"/>
                </a:solidFill>
              </a:rPr>
              <a:t>emo implementations, dissemination and communication, </a:t>
            </a:r>
            <a:endParaRPr lang="sl-SI" sz="2800" dirty="0">
              <a:solidFill>
                <a:srgbClr val="0070C0"/>
              </a:solidFill>
            </a:endParaRPr>
          </a:p>
          <a:p>
            <a:pPr algn="ctr"/>
            <a:r>
              <a:rPr lang="en-GB" sz="2800" dirty="0">
                <a:solidFill>
                  <a:srgbClr val="0070C0"/>
                </a:solidFill>
              </a:rPr>
              <a:t>demo site visits</a:t>
            </a:r>
          </a:p>
        </p:txBody>
      </p:sp>
      <p:pic>
        <p:nvPicPr>
          <p:cNvPr id="4100" name="Picture 4" descr="Rezultat iskanja slik za Digital innovation hubs for agriculture and food production">
            <a:extLst>
              <a:ext uri="{FF2B5EF4-FFF2-40B4-BE49-F238E27FC236}">
                <a16:creationId xmlns:a16="http://schemas.microsoft.com/office/drawing/2014/main" id="{58BD5C9F-66BE-43A1-AA0C-EFD578702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332" y="2161939"/>
            <a:ext cx="2946695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3956907_558368671008747_168118214_n">
            <a:extLst>
              <a:ext uri="{FF2B5EF4-FFF2-40B4-BE49-F238E27FC236}">
                <a16:creationId xmlns:a16="http://schemas.microsoft.com/office/drawing/2014/main" id="{8BDA1952-62FF-48F3-A38F-12313A56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4181" y="4341970"/>
            <a:ext cx="3126998" cy="175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2120" y="510805"/>
            <a:ext cx="2238375" cy="1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87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DIH AGRIFOOD Network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495" y="1825625"/>
            <a:ext cx="49947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The COLLABORATION and NETWORKING platform, based on FACILITATION, hosting:</a:t>
            </a:r>
          </a:p>
          <a:p>
            <a:r>
              <a:rPr lang="en-US" sz="1800" b="1" dirty="0"/>
              <a:t>Organizations		&gt;800, reaching&gt;6.000</a:t>
            </a:r>
          </a:p>
          <a:p>
            <a:r>
              <a:rPr lang="en-US" sz="1800" b="1" dirty="0"/>
              <a:t>Projects		&gt;25 projects</a:t>
            </a:r>
          </a:p>
          <a:p>
            <a:r>
              <a:rPr lang="en-US" sz="1800" b="1" dirty="0"/>
              <a:t>Thematic Networks	2 TN</a:t>
            </a:r>
          </a:p>
          <a:p>
            <a:r>
              <a:rPr lang="en-US" sz="1800" b="1" dirty="0"/>
              <a:t>Products and Serv.	&gt;150 P/S</a:t>
            </a:r>
          </a:p>
          <a:p>
            <a:r>
              <a:rPr lang="en-US" sz="1800" b="1" dirty="0"/>
              <a:t>Living lab		&gt;20 Living Labs</a:t>
            </a:r>
          </a:p>
          <a:p>
            <a:r>
              <a:rPr lang="en-US" sz="1800" b="1" dirty="0"/>
              <a:t>DIHs			&gt;50 DIHs</a:t>
            </a:r>
          </a:p>
          <a:p>
            <a:r>
              <a:rPr lang="en-US" sz="1800" b="1" dirty="0"/>
              <a:t>SME/Startup support	&gt;80 support </a:t>
            </a:r>
            <a:r>
              <a:rPr lang="en-US" sz="1800" b="1" dirty="0" err="1"/>
              <a:t>organiz</a:t>
            </a:r>
            <a:r>
              <a:rPr lang="en-US" sz="1800" b="1" dirty="0"/>
              <a:t>.</a:t>
            </a:r>
          </a:p>
          <a:p>
            <a:r>
              <a:rPr lang="en-US" sz="1800" b="1" dirty="0"/>
              <a:t>Facilitators		&gt;20 from 7 countries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22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CBCCB08-EBD1-460B-B538-3DB1B972F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42" y="1485971"/>
            <a:ext cx="5100798" cy="2680711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D1A98EE-470B-4900-BF1C-42A525BD68FB}"/>
              </a:ext>
            </a:extLst>
          </p:cNvPr>
          <p:cNvSpPr txBox="1"/>
          <p:nvPr/>
        </p:nvSpPr>
        <p:spPr>
          <a:xfrm>
            <a:off x="6929988" y="4166682"/>
            <a:ext cx="517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FF0000"/>
                </a:solidFill>
              </a:rPr>
              <a:t>WELCOME TO REGISTER!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F407F901-15FD-4F49-A9A5-67127F170BD9}"/>
              </a:ext>
            </a:extLst>
          </p:cNvPr>
          <p:cNvSpPr/>
          <p:nvPr/>
        </p:nvSpPr>
        <p:spPr>
          <a:xfrm>
            <a:off x="7233993" y="4810394"/>
            <a:ext cx="4645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hlinkClick r:id="rId4"/>
              </a:rPr>
              <a:t>https://mapping.dih-agrifood.com/</a:t>
            </a:r>
            <a:r>
              <a:rPr lang="sl-S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196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DIH AGRIFOOD Facilitation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495" y="1825625"/>
            <a:ext cx="472994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The importance of facilitation!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dirty="0"/>
              <a:t>Understanding farmer‘s needs</a:t>
            </a:r>
          </a:p>
          <a:p>
            <a:r>
              <a:rPr lang="en-US" sz="1800" dirty="0"/>
              <a:t>Connecting Supply and Demand </a:t>
            </a:r>
          </a:p>
          <a:p>
            <a:r>
              <a:rPr lang="en-US" sz="1800" dirty="0"/>
              <a:t>Skilled in Technology transfer process</a:t>
            </a:r>
          </a:p>
          <a:p>
            <a:r>
              <a:rPr lang="en-US" sz="1800" dirty="0"/>
              <a:t>Being able to facilitate the digital transformation process</a:t>
            </a:r>
          </a:p>
          <a:p>
            <a:r>
              <a:rPr lang="en-US" sz="1800" dirty="0"/>
              <a:t>Being able to get financial support</a:t>
            </a:r>
          </a:p>
          <a:p>
            <a:r>
              <a:rPr lang="en-US" sz="1800" dirty="0"/>
              <a:t>Excellent Demonstrators, Promotors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23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CBCCB08-EBD1-460B-B538-3DB1B972F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42" y="1485971"/>
            <a:ext cx="5100798" cy="2680711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D1A98EE-470B-4900-BF1C-42A525BD68FB}"/>
              </a:ext>
            </a:extLst>
          </p:cNvPr>
          <p:cNvSpPr txBox="1"/>
          <p:nvPr/>
        </p:nvSpPr>
        <p:spPr>
          <a:xfrm>
            <a:off x="6929988" y="4166682"/>
            <a:ext cx="517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FF0000"/>
                </a:solidFill>
              </a:rPr>
              <a:t>WELCOME TO REGISTER!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F407F901-15FD-4F49-A9A5-67127F170BD9}"/>
              </a:ext>
            </a:extLst>
          </p:cNvPr>
          <p:cNvSpPr/>
          <p:nvPr/>
        </p:nvSpPr>
        <p:spPr>
          <a:xfrm>
            <a:off x="7233993" y="4810394"/>
            <a:ext cx="4645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hlinkClick r:id="rId4"/>
              </a:rPr>
              <a:t>https://mapping.dih-agrifood.com/</a:t>
            </a:r>
            <a:r>
              <a:rPr lang="sl-S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3752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8CBA81-BBD9-4B2B-B533-D1020060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/>
              <a:t>SESSION #1: FARM2FORK HACKATHON PROCESS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259F01-D575-4B47-B95E-1A4EFD74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EB64-3C2A-4657-B8CC-E7CF29BBA2FF}" type="datetime1">
              <a:rPr lang="sl-SI" smtClean="0"/>
              <a:t>28.10.2020</a:t>
            </a:fld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348CE8C-48F4-4F16-A5B3-1AD6413A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9279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Farm2Fork </a:t>
            </a:r>
            <a:r>
              <a:rPr lang="sl-SI" dirty="0" err="1"/>
              <a:t>Hackathon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Hacking sustainable, safe and environmentally friendly food production and supply in SEE as a fight against pandemic scenarios</a:t>
            </a:r>
            <a:r>
              <a:rPr lang="sl-SI" dirty="0"/>
              <a:t>Farm2Fork </a:t>
            </a:r>
            <a:r>
              <a:rPr lang="sl-SI" dirty="0" err="1"/>
              <a:t>hackathon</a:t>
            </a:r>
            <a:r>
              <a:rPr lang="sl-SI" dirty="0"/>
              <a:t> </a:t>
            </a:r>
            <a:r>
              <a:rPr lang="sl-SI" dirty="0" err="1"/>
              <a:t>process</a:t>
            </a:r>
            <a:endParaRPr lang="sl-SI" dirty="0"/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hackathon</a:t>
            </a:r>
            <a:r>
              <a:rPr lang="sl-SI" dirty="0"/>
              <a:t> </a:t>
            </a:r>
            <a:r>
              <a:rPr lang="sl-SI" dirty="0" err="1"/>
              <a:t>financed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SmartAgriHubs!</a:t>
            </a:r>
          </a:p>
          <a:p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25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1CD735F-4712-4ACC-847A-98C3211175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08" y="-249079"/>
            <a:ext cx="1920875" cy="255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lika, ki vsebuje besede naprava&#10;&#10;Opis je samodejno ustvarjen">
            <a:extLst>
              <a:ext uri="{FF2B5EF4-FFF2-40B4-BE49-F238E27FC236}">
                <a16:creationId xmlns:a16="http://schemas.microsoft.com/office/drawing/2014/main" id="{9D739C37-24E7-47C9-A5F5-B708935CFB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21" y="3072681"/>
            <a:ext cx="3048000" cy="296085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0D5C33A-EDA4-4AEB-BC25-49047CCA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587" y="4147457"/>
            <a:ext cx="2210737" cy="1207842"/>
          </a:xfrm>
          <a:prstGeom prst="rect">
            <a:avLst/>
          </a:prstGeom>
        </p:spPr>
      </p:pic>
      <p:pic>
        <p:nvPicPr>
          <p:cNvPr id="9" name="Predstavnost v spletu 8" title="Making the agrifood sector more resilient – A SmartAgriHubs story">
            <a:hlinkClick r:id="" action="ppaction://media"/>
            <a:extLst>
              <a:ext uri="{FF2B5EF4-FFF2-40B4-BE49-F238E27FC236}">
                <a16:creationId xmlns:a16="http://schemas.microsoft.com/office/drawing/2014/main" id="{1B491962-4204-4DE0-9BE4-47A5B56EBE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483929" y="3735802"/>
            <a:ext cx="4069806" cy="22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5988123" cy="1325563"/>
          </a:xfrm>
        </p:spPr>
        <p:txBody>
          <a:bodyPr/>
          <a:lstStyle/>
          <a:p>
            <a:r>
              <a:rPr lang="sl-SI" dirty="0" err="1"/>
              <a:t>Partners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process</a:t>
            </a:r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26</a:t>
            </a:fld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BFAE64A-2F53-497D-8CE2-1329095E96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39" y="1688042"/>
            <a:ext cx="3348246" cy="176812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40ACEAE-88F4-4873-9ADF-70679B1D11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15" y="3731599"/>
            <a:ext cx="3057076" cy="119830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FF86F69-593F-44C1-802D-8E2CC8CACC3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28" y="5169958"/>
            <a:ext cx="2357288" cy="87690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C8D441E-269C-460D-B8ED-D3A4F501CB6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351319" y="-1"/>
            <a:ext cx="3261755" cy="6858001"/>
          </a:xfrm>
          <a:prstGeom prst="rect">
            <a:avLst/>
          </a:prstGeom>
        </p:spPr>
      </p:pic>
      <p:sp>
        <p:nvSpPr>
          <p:cNvPr id="19" name="Označba mesta vsebine 2">
            <a:extLst>
              <a:ext uri="{FF2B5EF4-FFF2-40B4-BE49-F238E27FC236}">
                <a16:creationId xmlns:a16="http://schemas.microsoft.com/office/drawing/2014/main" id="{D53C834A-8580-47C3-AC78-06E21CFF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494" y="1825625"/>
            <a:ext cx="9267305" cy="4351338"/>
          </a:xfrm>
        </p:spPr>
        <p:txBody>
          <a:bodyPr/>
          <a:lstStyle/>
          <a:p>
            <a:pPr marL="0" indent="0">
              <a:buNone/>
            </a:pPr>
            <a:r>
              <a:rPr lang="sl-SI" b="1" dirty="0" err="1"/>
              <a:t>Partners</a:t>
            </a:r>
            <a:r>
              <a:rPr lang="sl-SI" b="1" dirty="0"/>
              <a:t>:	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793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Farm2Fork </a:t>
            </a:r>
            <a:r>
              <a:rPr lang="sl-SI" dirty="0" err="1"/>
              <a:t>Hack</a:t>
            </a:r>
            <a:r>
              <a:rPr lang="sl-SI" dirty="0"/>
              <a:t> </a:t>
            </a:r>
            <a:r>
              <a:rPr lang="sl-SI" dirty="0" err="1"/>
              <a:t>timeline</a:t>
            </a:r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27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3E674D8-2732-4227-9059-9A6D0EE86E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3" y="1410346"/>
            <a:ext cx="9515312" cy="475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149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Important</a:t>
            </a:r>
            <a:r>
              <a:rPr lang="sl-SI" dirty="0"/>
              <a:t> </a:t>
            </a:r>
            <a:r>
              <a:rPr lang="sl-SI" dirty="0" err="1"/>
              <a:t>dates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b="1" dirty="0"/>
              <a:t>26.10.2020 (15:00-17:00)</a:t>
            </a:r>
            <a:r>
              <a:rPr lang="sl-SI" sz="3200" dirty="0"/>
              <a:t> – </a:t>
            </a:r>
            <a:r>
              <a:rPr lang="sl-SI" sz="3200" dirty="0" err="1"/>
              <a:t>Mentoring</a:t>
            </a:r>
            <a:r>
              <a:rPr lang="sl-SI" sz="3200" dirty="0"/>
              <a:t> </a:t>
            </a:r>
            <a:r>
              <a:rPr lang="sl-SI" sz="3200" dirty="0" err="1"/>
              <a:t>session</a:t>
            </a:r>
            <a:r>
              <a:rPr lang="sl-SI" sz="3200" dirty="0"/>
              <a:t> #1</a:t>
            </a:r>
          </a:p>
          <a:p>
            <a:r>
              <a:rPr lang="sl-SI" sz="3200" b="1" dirty="0"/>
              <a:t>27.10.2020 (9:00-11:00)</a:t>
            </a:r>
            <a:r>
              <a:rPr lang="sl-SI" sz="3200" dirty="0"/>
              <a:t> – </a:t>
            </a:r>
            <a:r>
              <a:rPr lang="sl-SI" sz="3200" dirty="0" err="1"/>
              <a:t>Mentoring</a:t>
            </a:r>
            <a:r>
              <a:rPr lang="sl-SI" sz="3200" dirty="0"/>
              <a:t> </a:t>
            </a:r>
            <a:r>
              <a:rPr lang="sl-SI" sz="3200" dirty="0" err="1"/>
              <a:t>session</a:t>
            </a:r>
            <a:r>
              <a:rPr lang="sl-SI" sz="3200" dirty="0"/>
              <a:t> #2</a:t>
            </a:r>
          </a:p>
          <a:p>
            <a:r>
              <a:rPr lang="sl-SI" sz="3200" b="1" dirty="0"/>
              <a:t>12.11.2020</a:t>
            </a:r>
            <a:r>
              <a:rPr lang="sl-SI" sz="3200" dirty="0"/>
              <a:t> </a:t>
            </a:r>
            <a:r>
              <a:rPr lang="sl-SI" sz="3200" dirty="0" err="1"/>
              <a:t>Enterpreneurial</a:t>
            </a:r>
            <a:r>
              <a:rPr lang="sl-SI" sz="3200" dirty="0"/>
              <a:t> </a:t>
            </a:r>
            <a:r>
              <a:rPr lang="sl-SI" sz="3200" dirty="0" err="1"/>
              <a:t>Discovery</a:t>
            </a:r>
            <a:r>
              <a:rPr lang="sl-SI" sz="3200" dirty="0"/>
              <a:t> </a:t>
            </a:r>
            <a:r>
              <a:rPr lang="sl-SI" sz="3200" dirty="0" err="1"/>
              <a:t>Mission</a:t>
            </a:r>
            <a:r>
              <a:rPr lang="sl-SI" sz="3200" dirty="0"/>
              <a:t> (</a:t>
            </a:r>
            <a:r>
              <a:rPr lang="sl-SI" sz="3200" dirty="0" err="1"/>
              <a:t>voluntary</a:t>
            </a:r>
            <a:r>
              <a:rPr lang="sl-SI" sz="3200" dirty="0"/>
              <a:t> </a:t>
            </a:r>
            <a:r>
              <a:rPr lang="sl-SI" sz="3200" dirty="0" err="1"/>
              <a:t>for</a:t>
            </a:r>
            <a:r>
              <a:rPr lang="sl-SI" sz="3200" dirty="0"/>
              <a:t> </a:t>
            </a:r>
            <a:r>
              <a:rPr lang="sl-SI" sz="3200" dirty="0" err="1"/>
              <a:t>pitching</a:t>
            </a:r>
            <a:r>
              <a:rPr lang="sl-SI" sz="3200" dirty="0"/>
              <a:t> </a:t>
            </a:r>
            <a:r>
              <a:rPr lang="sl-SI" sz="3200" dirty="0" err="1"/>
              <a:t>but</a:t>
            </a:r>
            <a:r>
              <a:rPr lang="sl-SI" sz="3200" dirty="0"/>
              <a:t> </a:t>
            </a:r>
            <a:r>
              <a:rPr lang="sl-SI" sz="3200" dirty="0" err="1"/>
              <a:t>all</a:t>
            </a:r>
            <a:r>
              <a:rPr lang="sl-SI" sz="3200" dirty="0"/>
              <a:t> </a:t>
            </a:r>
            <a:r>
              <a:rPr lang="sl-SI" sz="3200" dirty="0" err="1"/>
              <a:t>invited</a:t>
            </a:r>
            <a:r>
              <a:rPr lang="sl-SI" sz="3200" dirty="0"/>
              <a:t>)</a:t>
            </a:r>
          </a:p>
          <a:p>
            <a:r>
              <a:rPr lang="sl-SI" sz="3200" b="1" dirty="0"/>
              <a:t>20.11.2020</a:t>
            </a:r>
            <a:r>
              <a:rPr lang="sl-SI" sz="3200" dirty="0"/>
              <a:t> </a:t>
            </a:r>
            <a:r>
              <a:rPr lang="sl-SI" sz="3200" dirty="0" err="1"/>
              <a:t>Individual</a:t>
            </a:r>
            <a:r>
              <a:rPr lang="sl-SI" sz="3200" dirty="0"/>
              <a:t> </a:t>
            </a:r>
            <a:r>
              <a:rPr lang="sl-SI" sz="3200" dirty="0" err="1"/>
              <a:t>mentoring</a:t>
            </a:r>
            <a:r>
              <a:rPr lang="sl-SI" sz="3200" dirty="0"/>
              <a:t> </a:t>
            </a:r>
            <a:r>
              <a:rPr lang="sl-SI" sz="3200" dirty="0" err="1"/>
              <a:t>sessions</a:t>
            </a:r>
            <a:r>
              <a:rPr lang="sl-SI" sz="3200" dirty="0"/>
              <a:t> (20 min </a:t>
            </a:r>
            <a:r>
              <a:rPr lang="sl-SI" sz="3200" dirty="0" err="1"/>
              <a:t>slots</a:t>
            </a:r>
            <a:r>
              <a:rPr lang="sl-SI" sz="3200" dirty="0"/>
              <a:t>)</a:t>
            </a:r>
          </a:p>
          <a:p>
            <a:r>
              <a:rPr lang="sl-SI" sz="3200" b="1" dirty="0"/>
              <a:t>24.11.2020</a:t>
            </a:r>
            <a:r>
              <a:rPr lang="sl-SI" sz="3200" dirty="0"/>
              <a:t> F2F </a:t>
            </a:r>
            <a:r>
              <a:rPr lang="sl-SI" sz="3200" dirty="0" err="1"/>
              <a:t>Hack</a:t>
            </a:r>
            <a:r>
              <a:rPr lang="sl-SI" sz="3200" dirty="0"/>
              <a:t> </a:t>
            </a:r>
            <a:r>
              <a:rPr lang="sl-SI" sz="3200" dirty="0" err="1"/>
              <a:t>conference</a:t>
            </a:r>
            <a:r>
              <a:rPr lang="sl-SI" sz="3200" dirty="0"/>
              <a:t> (</a:t>
            </a:r>
            <a:r>
              <a:rPr lang="sl-SI" sz="3200" dirty="0" err="1"/>
              <a:t>Pitching</a:t>
            </a:r>
            <a:r>
              <a:rPr lang="sl-SI" sz="3200" dirty="0"/>
              <a:t> </a:t>
            </a:r>
            <a:r>
              <a:rPr lang="sl-SI" sz="3200" dirty="0" err="1"/>
              <a:t>event</a:t>
            </a:r>
            <a:r>
              <a:rPr lang="sl-SI" sz="3200" dirty="0"/>
              <a:t>)</a:t>
            </a:r>
            <a:endParaRPr lang="en-GB" sz="3200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118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4747443" cy="1325563"/>
          </a:xfrm>
        </p:spPr>
        <p:txBody>
          <a:bodyPr/>
          <a:lstStyle/>
          <a:p>
            <a:r>
              <a:rPr lang="sl-SI" dirty="0"/>
              <a:t>EDM (</a:t>
            </a:r>
            <a:r>
              <a:rPr lang="sl-SI" dirty="0" err="1"/>
              <a:t>co-organized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Startup3)</a:t>
            </a:r>
            <a:endParaRPr lang="en-GB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29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1FCED40-9602-4905-8937-F0F7DDB0D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84" y="0"/>
            <a:ext cx="5312416" cy="6858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6F8CC88-BC25-4745-B2F7-C4FA4DC7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36" y="2510095"/>
            <a:ext cx="4873301" cy="25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1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5516"/>
            <a:ext cx="9267305" cy="1325563"/>
          </a:xfrm>
        </p:spPr>
        <p:txBody>
          <a:bodyPr/>
          <a:lstStyle/>
          <a:p>
            <a:r>
              <a:rPr lang="sl-SI" dirty="0" err="1"/>
              <a:t>Welcome</a:t>
            </a:r>
            <a:r>
              <a:rPr lang="sl-SI" dirty="0"/>
              <a:t> </a:t>
            </a:r>
            <a:r>
              <a:rPr lang="sl-SI" dirty="0" err="1"/>
              <a:t>participants</a:t>
            </a:r>
            <a:r>
              <a:rPr lang="sl-SI" dirty="0"/>
              <a:t> (28)!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</a:t>
            </a:fld>
            <a:endParaRPr lang="sl-SI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6E885763-7311-4B93-9EF1-4147F5B98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91" y="1381259"/>
            <a:ext cx="981439" cy="1016743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3C1F8BD-DC3C-4625-94C4-159566F6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880" y="1432000"/>
            <a:ext cx="981439" cy="94588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FCE5399-195D-4E0A-BB95-964CFBD56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01" y="1457327"/>
            <a:ext cx="1551273" cy="528271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91C33AC-C44F-45CD-B316-23D8005BF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530" y="765150"/>
            <a:ext cx="1003577" cy="981439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771727C0-F1A4-4120-9F74-FAED10838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027" y="3181350"/>
            <a:ext cx="1838325" cy="49530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58176F99-2997-44D5-9F6D-1C66509F8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211" y="1465576"/>
            <a:ext cx="1266825" cy="1095375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C02FFF2F-F512-4A0E-B2E6-E727F60B7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212" y="2439518"/>
            <a:ext cx="2054803" cy="581648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4F531D22-D840-43A8-BA89-3E9B80C74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4894" y="2730342"/>
            <a:ext cx="2126455" cy="581648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D3002AE4-4D9C-4310-8C57-3A8404D97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1167" y="1985598"/>
            <a:ext cx="2368103" cy="365126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4649A8EC-B337-4B8F-A496-B21B12FAA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2954" y="5145103"/>
            <a:ext cx="1057741" cy="1047775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18C3D6FE-F380-4C17-9A06-75CFDAD5A4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8285" y="2560951"/>
            <a:ext cx="1340035" cy="1143496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4C1816E2-4A34-4C52-B6C5-2FD93BE4D3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9439" y="1362567"/>
            <a:ext cx="1091364" cy="1106628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8887A8DA-CAE1-409A-91D8-1904885558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5953" y="3587839"/>
            <a:ext cx="1784219" cy="664072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6BEEB73B-4247-44B0-85EC-5DFBFBE762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9069" y="2610124"/>
            <a:ext cx="1784219" cy="1002731"/>
          </a:xfrm>
          <a:prstGeom prst="rect">
            <a:avLst/>
          </a:prstGeom>
        </p:spPr>
      </p:pic>
      <p:pic>
        <p:nvPicPr>
          <p:cNvPr id="44" name="Slika 43">
            <a:extLst>
              <a:ext uri="{FF2B5EF4-FFF2-40B4-BE49-F238E27FC236}">
                <a16:creationId xmlns:a16="http://schemas.microsoft.com/office/drawing/2014/main" id="{58EAFF0B-F4C3-4E56-804A-B7ABB26D52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08403" y="2460573"/>
            <a:ext cx="1453439" cy="1453439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A57DA343-6047-41A7-9ABB-29544EE088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92687" y="811726"/>
            <a:ext cx="1322299" cy="934863"/>
          </a:xfrm>
          <a:prstGeom prst="rect">
            <a:avLst/>
          </a:prstGeom>
        </p:spPr>
      </p:pic>
      <p:pic>
        <p:nvPicPr>
          <p:cNvPr id="48" name="Slika 47">
            <a:extLst>
              <a:ext uri="{FF2B5EF4-FFF2-40B4-BE49-F238E27FC236}">
                <a16:creationId xmlns:a16="http://schemas.microsoft.com/office/drawing/2014/main" id="{26F14A9B-F0FC-433D-9557-BE9344D2B2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4027" y="3785525"/>
            <a:ext cx="1550027" cy="1201271"/>
          </a:xfrm>
          <a:prstGeom prst="rect">
            <a:avLst/>
          </a:prstGeom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id="{D5B05583-A785-45B6-BFD8-C7CBC22595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6013" y="1390901"/>
            <a:ext cx="1193846" cy="1273914"/>
          </a:xfrm>
          <a:prstGeom prst="rect">
            <a:avLst/>
          </a:prstGeom>
        </p:spPr>
      </p:pic>
      <p:pic>
        <p:nvPicPr>
          <p:cNvPr id="52" name="Slika 51">
            <a:extLst>
              <a:ext uri="{FF2B5EF4-FFF2-40B4-BE49-F238E27FC236}">
                <a16:creationId xmlns:a16="http://schemas.microsoft.com/office/drawing/2014/main" id="{E0CA016D-D303-493F-ACA7-CA00182C40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31971" y="3836834"/>
            <a:ext cx="985175" cy="1074002"/>
          </a:xfrm>
          <a:prstGeom prst="rect">
            <a:avLst/>
          </a:prstGeom>
        </p:spPr>
      </p:pic>
      <p:pic>
        <p:nvPicPr>
          <p:cNvPr id="54" name="Slika 53">
            <a:extLst>
              <a:ext uri="{FF2B5EF4-FFF2-40B4-BE49-F238E27FC236}">
                <a16:creationId xmlns:a16="http://schemas.microsoft.com/office/drawing/2014/main" id="{4188ED71-94C4-44C7-90CE-A971968E0C4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3026" t="9121" r="5967"/>
          <a:stretch/>
        </p:blipFill>
        <p:spPr>
          <a:xfrm>
            <a:off x="5710757" y="3999273"/>
            <a:ext cx="1705376" cy="1352551"/>
          </a:xfrm>
          <a:prstGeom prst="rect">
            <a:avLst/>
          </a:prstGeom>
        </p:spPr>
      </p:pic>
      <p:pic>
        <p:nvPicPr>
          <p:cNvPr id="56" name="Slika 55">
            <a:extLst>
              <a:ext uri="{FF2B5EF4-FFF2-40B4-BE49-F238E27FC236}">
                <a16:creationId xmlns:a16="http://schemas.microsoft.com/office/drawing/2014/main" id="{E6EF98D2-1BB6-4F87-AC4A-417B0A33E5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41202" y="3847216"/>
            <a:ext cx="1784219" cy="1311686"/>
          </a:xfrm>
          <a:prstGeom prst="rect">
            <a:avLst/>
          </a:prstGeom>
        </p:spPr>
      </p:pic>
      <p:pic>
        <p:nvPicPr>
          <p:cNvPr id="58" name="Slika 57">
            <a:extLst>
              <a:ext uri="{FF2B5EF4-FFF2-40B4-BE49-F238E27FC236}">
                <a16:creationId xmlns:a16="http://schemas.microsoft.com/office/drawing/2014/main" id="{D53C8CF5-9123-4E0C-9B02-6888EDB9E9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66270" y="3746661"/>
            <a:ext cx="1098610" cy="929492"/>
          </a:xfrm>
          <a:prstGeom prst="rect">
            <a:avLst/>
          </a:prstGeom>
        </p:spPr>
      </p:pic>
      <p:pic>
        <p:nvPicPr>
          <p:cNvPr id="60" name="Slika 59">
            <a:extLst>
              <a:ext uri="{FF2B5EF4-FFF2-40B4-BE49-F238E27FC236}">
                <a16:creationId xmlns:a16="http://schemas.microsoft.com/office/drawing/2014/main" id="{2111034F-2D5F-4CC2-81BE-0998E7A7E78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89549" y="4765334"/>
            <a:ext cx="1333500" cy="1352550"/>
          </a:xfrm>
          <a:prstGeom prst="rect">
            <a:avLst/>
          </a:prstGeom>
        </p:spPr>
      </p:pic>
      <p:pic>
        <p:nvPicPr>
          <p:cNvPr id="62" name="Slika 61">
            <a:extLst>
              <a:ext uri="{FF2B5EF4-FFF2-40B4-BE49-F238E27FC236}">
                <a16:creationId xmlns:a16="http://schemas.microsoft.com/office/drawing/2014/main" id="{18F03D64-F2D6-41BF-B2D0-25A4BD2767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67110" y="5030418"/>
            <a:ext cx="1615087" cy="985926"/>
          </a:xfrm>
          <a:prstGeom prst="rect">
            <a:avLst/>
          </a:prstGeom>
        </p:spPr>
      </p:pic>
      <p:pic>
        <p:nvPicPr>
          <p:cNvPr id="64" name="Slika 63">
            <a:extLst>
              <a:ext uri="{FF2B5EF4-FFF2-40B4-BE49-F238E27FC236}">
                <a16:creationId xmlns:a16="http://schemas.microsoft.com/office/drawing/2014/main" id="{2572857A-FB00-4B13-AAD1-42B7ED4824E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97507" y="4910836"/>
            <a:ext cx="1605179" cy="1135438"/>
          </a:xfrm>
          <a:prstGeom prst="rect">
            <a:avLst/>
          </a:prstGeom>
        </p:spPr>
      </p:pic>
      <p:pic>
        <p:nvPicPr>
          <p:cNvPr id="66" name="Slika 65">
            <a:extLst>
              <a:ext uri="{FF2B5EF4-FFF2-40B4-BE49-F238E27FC236}">
                <a16:creationId xmlns:a16="http://schemas.microsoft.com/office/drawing/2014/main" id="{A87621A6-7E0A-4472-85F2-9C81261416F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0250" y="4135764"/>
            <a:ext cx="1102634" cy="597557"/>
          </a:xfrm>
          <a:prstGeom prst="rect">
            <a:avLst/>
          </a:prstGeom>
        </p:spPr>
      </p:pic>
      <p:pic>
        <p:nvPicPr>
          <p:cNvPr id="68" name="Slika 67">
            <a:extLst>
              <a:ext uri="{FF2B5EF4-FFF2-40B4-BE49-F238E27FC236}">
                <a16:creationId xmlns:a16="http://schemas.microsoft.com/office/drawing/2014/main" id="{0D50C039-8579-4250-92A2-0C2C818D82D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1018" t="23350" r="20862" b="21787"/>
          <a:stretch/>
        </p:blipFill>
        <p:spPr>
          <a:xfrm>
            <a:off x="6322623" y="5336006"/>
            <a:ext cx="1615088" cy="857581"/>
          </a:xfrm>
          <a:prstGeom prst="rect">
            <a:avLst/>
          </a:prstGeom>
        </p:spPr>
      </p:pic>
      <p:pic>
        <p:nvPicPr>
          <p:cNvPr id="70" name="Slika 69">
            <a:extLst>
              <a:ext uri="{FF2B5EF4-FFF2-40B4-BE49-F238E27FC236}">
                <a16:creationId xmlns:a16="http://schemas.microsoft.com/office/drawing/2014/main" id="{2D558B9B-FA40-4166-B36E-AB80DA10646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23732" y="4947118"/>
            <a:ext cx="11334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Individual</a:t>
            </a:r>
            <a:r>
              <a:rPr lang="sl-SI" dirty="0"/>
              <a:t> </a:t>
            </a:r>
            <a:r>
              <a:rPr lang="sl-SI" dirty="0" err="1"/>
              <a:t>mentoring</a:t>
            </a:r>
            <a:r>
              <a:rPr lang="sl-SI" dirty="0"/>
              <a:t> </a:t>
            </a:r>
            <a:r>
              <a:rPr lang="sl-SI" dirty="0" err="1"/>
              <a:t>sessions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200" b="1" dirty="0"/>
              <a:t>20.11.2020</a:t>
            </a:r>
            <a:r>
              <a:rPr lang="sl-SI" sz="3200" dirty="0"/>
              <a:t> (12:00 – 17:00) </a:t>
            </a:r>
          </a:p>
          <a:p>
            <a:r>
              <a:rPr lang="sl-SI" sz="3200" dirty="0" err="1"/>
              <a:t>Individual</a:t>
            </a:r>
            <a:r>
              <a:rPr lang="sl-SI" sz="3200" dirty="0"/>
              <a:t> </a:t>
            </a:r>
            <a:r>
              <a:rPr lang="sl-SI" sz="3200" dirty="0" err="1"/>
              <a:t>mentoring</a:t>
            </a:r>
            <a:r>
              <a:rPr lang="sl-SI" sz="3200" dirty="0"/>
              <a:t> </a:t>
            </a:r>
            <a:r>
              <a:rPr lang="sl-SI" sz="3200" dirty="0" err="1"/>
              <a:t>sessions</a:t>
            </a:r>
            <a:r>
              <a:rPr lang="sl-SI" sz="3200" dirty="0"/>
              <a:t>, 20 </a:t>
            </a:r>
            <a:r>
              <a:rPr lang="sl-SI" sz="3200" dirty="0" err="1"/>
              <a:t>mins</a:t>
            </a:r>
            <a:r>
              <a:rPr lang="sl-SI" sz="3200" dirty="0"/>
              <a:t> </a:t>
            </a:r>
            <a:r>
              <a:rPr lang="sl-SI" sz="3200" dirty="0" err="1"/>
              <a:t>each</a:t>
            </a:r>
            <a:r>
              <a:rPr lang="sl-SI" sz="3200" dirty="0"/>
              <a:t>!</a:t>
            </a:r>
          </a:p>
          <a:p>
            <a:r>
              <a:rPr lang="sl-SI" sz="3200" dirty="0" err="1"/>
              <a:t>Focused</a:t>
            </a:r>
            <a:r>
              <a:rPr lang="sl-SI" sz="3200" dirty="0"/>
              <a:t> in </a:t>
            </a:r>
            <a:r>
              <a:rPr lang="sl-SI" sz="3200" dirty="0" err="1"/>
              <a:t>pitching</a:t>
            </a:r>
            <a:r>
              <a:rPr lang="sl-SI" sz="3200" dirty="0"/>
              <a:t> </a:t>
            </a:r>
            <a:r>
              <a:rPr lang="sl-SI" sz="3200" dirty="0" err="1"/>
              <a:t>and</a:t>
            </a:r>
            <a:r>
              <a:rPr lang="sl-SI" sz="3200" dirty="0"/>
              <a:t> </a:t>
            </a:r>
            <a:r>
              <a:rPr lang="sl-SI" sz="3200" dirty="0" err="1"/>
              <a:t>providing</a:t>
            </a:r>
            <a:r>
              <a:rPr lang="sl-SI" sz="3200" dirty="0"/>
              <a:t> </a:t>
            </a:r>
            <a:r>
              <a:rPr lang="sl-SI" sz="3200" dirty="0" err="1"/>
              <a:t>feedback</a:t>
            </a:r>
            <a:r>
              <a:rPr lang="sl-SI" sz="3200" dirty="0"/>
              <a:t> – </a:t>
            </a:r>
            <a:r>
              <a:rPr lang="sl-SI" sz="3200" dirty="0" err="1"/>
              <a:t>preparing</a:t>
            </a:r>
            <a:r>
              <a:rPr lang="sl-SI" sz="3200" dirty="0"/>
              <a:t> </a:t>
            </a:r>
            <a:r>
              <a:rPr lang="sl-SI" sz="3200" dirty="0" err="1"/>
              <a:t>for</a:t>
            </a:r>
            <a:r>
              <a:rPr lang="sl-SI" sz="3200" dirty="0"/>
              <a:t> F2F </a:t>
            </a:r>
            <a:r>
              <a:rPr lang="sl-SI" sz="3200" dirty="0" err="1"/>
              <a:t>hack</a:t>
            </a:r>
            <a:r>
              <a:rPr lang="sl-SI" sz="3200" dirty="0"/>
              <a:t> </a:t>
            </a:r>
            <a:r>
              <a:rPr lang="sl-SI" sz="3200" dirty="0" err="1"/>
              <a:t>event</a:t>
            </a:r>
            <a:endParaRPr lang="sl-SI" sz="3200" dirty="0"/>
          </a:p>
          <a:p>
            <a:r>
              <a:rPr lang="sl-SI" sz="3200" dirty="0"/>
              <a:t>Be </a:t>
            </a:r>
            <a:r>
              <a:rPr lang="sl-SI" sz="3200" dirty="0" err="1"/>
              <a:t>prepared</a:t>
            </a:r>
            <a:r>
              <a:rPr lang="sl-SI" sz="3200" dirty="0"/>
              <a:t> </a:t>
            </a:r>
            <a:r>
              <a:rPr lang="sl-SI" sz="3200" dirty="0" err="1"/>
              <a:t>with</a:t>
            </a:r>
            <a:r>
              <a:rPr lang="sl-SI" sz="3200" dirty="0"/>
              <a:t> </a:t>
            </a:r>
            <a:r>
              <a:rPr lang="sl-SI" sz="3200" dirty="0" err="1"/>
              <a:t>Pitch</a:t>
            </a:r>
            <a:r>
              <a:rPr lang="sl-SI" sz="3200" dirty="0"/>
              <a:t> </a:t>
            </a:r>
            <a:r>
              <a:rPr lang="sl-SI" sz="3200" dirty="0" err="1"/>
              <a:t>deck</a:t>
            </a:r>
            <a:r>
              <a:rPr lang="sl-SI" sz="3200" dirty="0"/>
              <a:t> (</a:t>
            </a:r>
            <a:r>
              <a:rPr lang="sl-SI" sz="3200" dirty="0" err="1"/>
              <a:t>presentation</a:t>
            </a:r>
            <a:r>
              <a:rPr lang="sl-SI" sz="3200" dirty="0"/>
              <a:t>)!</a:t>
            </a:r>
          </a:p>
          <a:p>
            <a:r>
              <a:rPr lang="sl-SI" sz="3200" dirty="0" err="1"/>
              <a:t>The</a:t>
            </a:r>
            <a:r>
              <a:rPr lang="sl-SI" sz="3200" dirty="0"/>
              <a:t> </a:t>
            </a:r>
            <a:r>
              <a:rPr lang="sl-SI" sz="3200" dirty="0" err="1"/>
              <a:t>schedule</a:t>
            </a:r>
            <a:r>
              <a:rPr lang="sl-SI" sz="3200" dirty="0"/>
              <a:t> </a:t>
            </a:r>
            <a:r>
              <a:rPr lang="sl-SI" sz="3200" dirty="0" err="1"/>
              <a:t>will</a:t>
            </a:r>
            <a:r>
              <a:rPr lang="sl-SI" sz="3200" dirty="0"/>
              <a:t> </a:t>
            </a:r>
            <a:r>
              <a:rPr lang="sl-SI" sz="3200" dirty="0" err="1"/>
              <a:t>follow</a:t>
            </a:r>
            <a:r>
              <a:rPr lang="sl-SI" sz="3200" dirty="0"/>
              <a:t>, </a:t>
            </a:r>
            <a:r>
              <a:rPr lang="sl-SI" sz="3200" dirty="0" err="1"/>
              <a:t>with</a:t>
            </a:r>
            <a:r>
              <a:rPr lang="sl-SI" sz="3200" dirty="0"/>
              <a:t> </a:t>
            </a:r>
            <a:r>
              <a:rPr lang="sl-SI" sz="3200" dirty="0" err="1"/>
              <a:t>each</a:t>
            </a:r>
            <a:r>
              <a:rPr lang="sl-SI" sz="3200" dirty="0"/>
              <a:t> </a:t>
            </a:r>
            <a:r>
              <a:rPr lang="sl-SI" sz="3200" dirty="0" err="1"/>
              <a:t>participant</a:t>
            </a:r>
            <a:r>
              <a:rPr lang="sl-SI" sz="3200" dirty="0"/>
              <a:t> to </a:t>
            </a:r>
            <a:r>
              <a:rPr lang="sl-SI" sz="3200" dirty="0" err="1"/>
              <a:t>choose</a:t>
            </a:r>
            <a:r>
              <a:rPr lang="sl-SI" sz="3200" dirty="0"/>
              <a:t> </a:t>
            </a:r>
            <a:r>
              <a:rPr lang="sl-SI" sz="3200" dirty="0" err="1"/>
              <a:t>appropriate</a:t>
            </a:r>
            <a:r>
              <a:rPr lang="sl-SI" sz="3200" dirty="0"/>
              <a:t> </a:t>
            </a:r>
            <a:r>
              <a:rPr lang="sl-SI" sz="3200" dirty="0" err="1"/>
              <a:t>slot</a:t>
            </a:r>
            <a:endParaRPr lang="sl-SI" sz="3200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508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Farm2Form </a:t>
            </a:r>
            <a:r>
              <a:rPr lang="sl-SI" dirty="0" err="1"/>
              <a:t>Hack</a:t>
            </a:r>
            <a:r>
              <a:rPr lang="sl-SI" dirty="0"/>
              <a:t> </a:t>
            </a:r>
            <a:r>
              <a:rPr lang="sl-SI" dirty="0" err="1"/>
              <a:t>Conference</a:t>
            </a:r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31</a:t>
            </a:fld>
            <a:endParaRPr lang="sl-SI"/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BA1811BE-CD74-43F0-ABCD-8136B0D81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13.00 – 13.10</a:t>
            </a:r>
            <a:r>
              <a:rPr lang="sl-SI" dirty="0"/>
              <a:t> </a:t>
            </a:r>
            <a:r>
              <a:rPr lang="en-US" dirty="0"/>
              <a:t>Welcome speech and presentation of the program </a:t>
            </a:r>
          </a:p>
          <a:p>
            <a:r>
              <a:rPr lang="en-US" dirty="0"/>
              <a:t>13.10 – 13.40</a:t>
            </a:r>
            <a:r>
              <a:rPr lang="sl-SI" dirty="0"/>
              <a:t> </a:t>
            </a:r>
            <a:r>
              <a:rPr lang="en-US" dirty="0"/>
              <a:t>International case of good practice</a:t>
            </a:r>
            <a:r>
              <a:rPr lang="sl-SI" dirty="0"/>
              <a:t> -</a:t>
            </a:r>
            <a:r>
              <a:rPr lang="en-US" dirty="0"/>
              <a:t> </a:t>
            </a:r>
            <a:r>
              <a:rPr lang="sl-SI" dirty="0"/>
              <a:t>TBC</a:t>
            </a:r>
            <a:endParaRPr lang="en-US" dirty="0"/>
          </a:p>
          <a:p>
            <a:r>
              <a:rPr lang="en-US" dirty="0"/>
              <a:t>13.40 – 13.50</a:t>
            </a:r>
            <a:r>
              <a:rPr lang="sl-SI" dirty="0"/>
              <a:t> </a:t>
            </a:r>
            <a:r>
              <a:rPr lang="en-US" dirty="0"/>
              <a:t>Presentation of the Farm2Fork h</a:t>
            </a:r>
            <a:r>
              <a:rPr lang="sl-SI" dirty="0" err="1"/>
              <a:t>ackathon</a:t>
            </a:r>
            <a:endParaRPr lang="en-US" dirty="0"/>
          </a:p>
          <a:p>
            <a:r>
              <a:rPr lang="en-US" dirty="0"/>
              <a:t>13.50 - 14.45</a:t>
            </a:r>
            <a:r>
              <a:rPr lang="sl-SI" dirty="0"/>
              <a:t> </a:t>
            </a:r>
            <a:r>
              <a:rPr lang="en-US" dirty="0"/>
              <a:t>Farm2Fork Pitching event - 15 finalists</a:t>
            </a:r>
            <a:r>
              <a:rPr lang="sl-SI" dirty="0"/>
              <a:t> </a:t>
            </a:r>
            <a:endParaRPr lang="en-US" dirty="0"/>
          </a:p>
          <a:p>
            <a:r>
              <a:rPr lang="en-US" dirty="0"/>
              <a:t>14.55 – 15.30</a:t>
            </a:r>
            <a:r>
              <a:rPr lang="sl-SI" dirty="0"/>
              <a:t> </a:t>
            </a:r>
            <a:r>
              <a:rPr lang="en-US" dirty="0"/>
              <a:t>International case of good practice</a:t>
            </a:r>
            <a:r>
              <a:rPr lang="sl-SI" dirty="0"/>
              <a:t> - TBC</a:t>
            </a:r>
            <a:endParaRPr lang="en-US" dirty="0"/>
          </a:p>
          <a:p>
            <a:r>
              <a:rPr lang="en-US" dirty="0"/>
              <a:t>15.30 – 16.00</a:t>
            </a:r>
            <a:r>
              <a:rPr lang="sl-SI" dirty="0"/>
              <a:t> </a:t>
            </a:r>
            <a:r>
              <a:rPr lang="en-US" dirty="0"/>
              <a:t>Announcement of Farm2Fork h</a:t>
            </a:r>
            <a:r>
              <a:rPr lang="sl-SI" dirty="0" err="1"/>
              <a:t>ack</a:t>
            </a:r>
            <a:r>
              <a:rPr lang="en-US" dirty="0" err="1"/>
              <a:t>athon</a:t>
            </a:r>
            <a:r>
              <a:rPr lang="sl-SI" dirty="0"/>
              <a:t> </a:t>
            </a:r>
            <a:r>
              <a:rPr lang="en-US" dirty="0"/>
              <a:t>winners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en-US" dirty="0"/>
              <a:t>Short conversation with the winners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054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8CBA81-BBD9-4B2B-B533-D1020060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b="1" dirty="0"/>
              <a:t>SESSION #1: BENEFITS FOR STARTUPS/</a:t>
            </a:r>
            <a:r>
              <a:rPr lang="sl-SI" b="1" dirty="0" err="1"/>
              <a:t>SMEs</a:t>
            </a:r>
            <a:r>
              <a:rPr lang="sl-SI" b="1" dirty="0"/>
              <a:t> AND STEPS TO BE TAKEN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259F01-D575-4B47-B95E-1A4EFD74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EB64-3C2A-4657-B8CC-E7CF29BBA2FF}" type="datetime1">
              <a:rPr lang="sl-SI" smtClean="0"/>
              <a:t>28.10.2020</a:t>
            </a:fld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348CE8C-48F4-4F16-A5B3-1AD6413A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1732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ACCELERATE </a:t>
            </a:r>
            <a:r>
              <a:rPr lang="sl-SI" dirty="0" err="1"/>
              <a:t>activities</a:t>
            </a:r>
            <a:r>
              <a:rPr lang="sl-SI" dirty="0"/>
              <a:t> #1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ALL </a:t>
            </a:r>
            <a:r>
              <a:rPr lang="sl-SI" sz="3200" dirty="0" err="1"/>
              <a:t>applicants</a:t>
            </a:r>
            <a:r>
              <a:rPr lang="sl-SI" sz="3200" dirty="0"/>
              <a:t> </a:t>
            </a:r>
            <a:r>
              <a:rPr lang="en-US" sz="3200" dirty="0"/>
              <a:t>will be </a:t>
            </a:r>
            <a:r>
              <a:rPr lang="sl-SI" sz="3200" dirty="0" err="1"/>
              <a:t>registered</a:t>
            </a:r>
            <a:r>
              <a:rPr lang="sl-SI" sz="3200" dirty="0"/>
              <a:t> a</a:t>
            </a:r>
            <a:r>
              <a:rPr lang="en-US" sz="3200" dirty="0" err="1"/>
              <a:t>nd</a:t>
            </a:r>
            <a:r>
              <a:rPr lang="en-US" sz="3200" dirty="0"/>
              <a:t> promoted through the DIH AGRIFOOD COOPERATION NETWORK</a:t>
            </a:r>
            <a:endParaRPr lang="sl-SI" sz="3200" dirty="0"/>
          </a:p>
          <a:p>
            <a:pPr lvl="1"/>
            <a:r>
              <a:rPr lang="sl-SI" sz="2800" dirty="0" err="1">
                <a:solidFill>
                  <a:srgbClr val="3395B7"/>
                </a:solidFill>
              </a:rPr>
              <a:t>You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will</a:t>
            </a:r>
            <a:r>
              <a:rPr lang="sl-SI" sz="2800" dirty="0">
                <a:solidFill>
                  <a:srgbClr val="3395B7"/>
                </a:solidFill>
              </a:rPr>
              <a:t> be </a:t>
            </a:r>
            <a:r>
              <a:rPr lang="sl-SI" sz="2800" dirty="0" err="1">
                <a:solidFill>
                  <a:srgbClr val="3395B7"/>
                </a:solidFill>
              </a:rPr>
              <a:t>invited</a:t>
            </a:r>
            <a:r>
              <a:rPr lang="sl-SI" sz="2800" dirty="0">
                <a:solidFill>
                  <a:srgbClr val="3395B7"/>
                </a:solidFill>
              </a:rPr>
              <a:t> to register at DIH AGRIFOOD platform</a:t>
            </a:r>
          </a:p>
          <a:p>
            <a:r>
              <a:rPr lang="sl-SI" sz="3200" dirty="0"/>
              <a:t>ALL </a:t>
            </a:r>
            <a:r>
              <a:rPr lang="sl-SI" sz="3200" dirty="0" err="1"/>
              <a:t>applicants</a:t>
            </a:r>
            <a:r>
              <a:rPr lang="sl-SI" sz="3200" dirty="0"/>
              <a:t> </a:t>
            </a:r>
            <a:r>
              <a:rPr lang="en-US" sz="3200" dirty="0"/>
              <a:t>have the opportunity to register at the SmartAgriHubs Innovation porta</a:t>
            </a:r>
            <a:r>
              <a:rPr lang="sl-SI" sz="3200" dirty="0"/>
              <a:t>l</a:t>
            </a:r>
          </a:p>
          <a:p>
            <a:pPr lvl="1"/>
            <a:r>
              <a:rPr lang="sl-SI" sz="2800" dirty="0" err="1">
                <a:solidFill>
                  <a:srgbClr val="3395B7"/>
                </a:solidFill>
              </a:rPr>
              <a:t>You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will</a:t>
            </a:r>
            <a:r>
              <a:rPr lang="sl-SI" sz="2800" dirty="0">
                <a:solidFill>
                  <a:srgbClr val="3395B7"/>
                </a:solidFill>
              </a:rPr>
              <a:t> be </a:t>
            </a:r>
            <a:r>
              <a:rPr lang="sl-SI" sz="2800" dirty="0" err="1">
                <a:solidFill>
                  <a:srgbClr val="3395B7"/>
                </a:solidFill>
              </a:rPr>
              <a:t>invited</a:t>
            </a:r>
            <a:r>
              <a:rPr lang="sl-SI" sz="2800" dirty="0">
                <a:solidFill>
                  <a:srgbClr val="3395B7"/>
                </a:solidFill>
              </a:rPr>
              <a:t> to register at SAH platform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245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ACCELERATE </a:t>
            </a:r>
            <a:r>
              <a:rPr lang="sl-SI" dirty="0" err="1"/>
              <a:t>activities</a:t>
            </a:r>
            <a:r>
              <a:rPr lang="sl-SI" dirty="0"/>
              <a:t> #2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15 </a:t>
            </a:r>
            <a:r>
              <a:rPr lang="sl-SI" sz="3200" dirty="0" err="1"/>
              <a:t>qualified</a:t>
            </a:r>
            <a:r>
              <a:rPr lang="sl-SI" sz="3200" dirty="0"/>
              <a:t> </a:t>
            </a:r>
            <a:r>
              <a:rPr lang="sl-SI" sz="3200" dirty="0" err="1"/>
              <a:t>solutions</a:t>
            </a:r>
            <a:r>
              <a:rPr lang="sl-SI" sz="3200" dirty="0"/>
              <a:t> </a:t>
            </a:r>
            <a:r>
              <a:rPr lang="en-US" sz="3200" dirty="0"/>
              <a:t>will receive special promotion and presentation through a dedicated Article and publishable catalogue of products and services published and promoted</a:t>
            </a:r>
            <a:r>
              <a:rPr lang="sl-SI" sz="3200" dirty="0"/>
              <a:t> </a:t>
            </a:r>
            <a:r>
              <a:rPr lang="sl-SI" sz="3200" dirty="0" err="1"/>
              <a:t>through</a:t>
            </a:r>
            <a:r>
              <a:rPr lang="sl-SI" sz="3200" dirty="0"/>
              <a:t> </a:t>
            </a:r>
            <a:r>
              <a:rPr lang="en-US" sz="3200" dirty="0"/>
              <a:t>communication channels</a:t>
            </a:r>
            <a:endParaRPr lang="sl-SI" sz="3200" dirty="0"/>
          </a:p>
          <a:p>
            <a:pPr lvl="1"/>
            <a:r>
              <a:rPr lang="sl-SI" sz="2800" dirty="0" err="1">
                <a:solidFill>
                  <a:srgbClr val="3395B7"/>
                </a:solidFill>
              </a:rPr>
              <a:t>You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will</a:t>
            </a:r>
            <a:r>
              <a:rPr lang="sl-SI" sz="2800" dirty="0">
                <a:solidFill>
                  <a:srgbClr val="3395B7"/>
                </a:solidFill>
              </a:rPr>
              <a:t> be </a:t>
            </a:r>
            <a:r>
              <a:rPr lang="sl-SI" sz="2800" dirty="0" err="1">
                <a:solidFill>
                  <a:srgbClr val="3395B7"/>
                </a:solidFill>
              </a:rPr>
              <a:t>invited</a:t>
            </a:r>
            <a:r>
              <a:rPr lang="sl-SI" sz="2800" dirty="0">
                <a:solidFill>
                  <a:srgbClr val="3395B7"/>
                </a:solidFill>
              </a:rPr>
              <a:t> to </a:t>
            </a:r>
            <a:r>
              <a:rPr lang="sl-SI" sz="2800" dirty="0" err="1">
                <a:solidFill>
                  <a:srgbClr val="3395B7"/>
                </a:solidFill>
              </a:rPr>
              <a:t>prepare</a:t>
            </a:r>
            <a:r>
              <a:rPr lang="sl-SI" sz="2800" dirty="0">
                <a:solidFill>
                  <a:srgbClr val="3395B7"/>
                </a:solidFill>
              </a:rPr>
              <a:t>/</a:t>
            </a:r>
            <a:r>
              <a:rPr lang="sl-SI" sz="2800" dirty="0" err="1">
                <a:solidFill>
                  <a:srgbClr val="3395B7"/>
                </a:solidFill>
              </a:rPr>
              <a:t>modify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your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product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description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for</a:t>
            </a:r>
            <a:r>
              <a:rPr lang="sl-SI" sz="2800" dirty="0">
                <a:solidFill>
                  <a:srgbClr val="3395B7"/>
                </a:solidFill>
              </a:rPr>
              <a:t> </a:t>
            </a:r>
            <a:r>
              <a:rPr lang="sl-SI" sz="2800" dirty="0" err="1">
                <a:solidFill>
                  <a:srgbClr val="3395B7"/>
                </a:solidFill>
              </a:rPr>
              <a:t>media</a:t>
            </a:r>
            <a:endParaRPr lang="sl-SI" sz="2800" dirty="0">
              <a:solidFill>
                <a:srgbClr val="3395B7"/>
              </a:solidFill>
            </a:endParaRPr>
          </a:p>
          <a:p>
            <a:r>
              <a:rPr lang="en-US" sz="3200" dirty="0"/>
              <a:t>3 winning applicants will be announced at the main hackathon/conference event, receive awards and will be interviewed, with their interviews published in the DIH AGRIFOOD and other communication channels</a:t>
            </a:r>
            <a:endParaRPr lang="sl-SI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7962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ACCELERATE </a:t>
            </a:r>
            <a:r>
              <a:rPr lang="sl-SI" dirty="0" err="1"/>
              <a:t>activities</a:t>
            </a:r>
            <a:r>
              <a:rPr lang="sl-SI" dirty="0"/>
              <a:t> #3 (</a:t>
            </a:r>
            <a:r>
              <a:rPr lang="sl-SI" dirty="0" err="1"/>
              <a:t>long</a:t>
            </a:r>
            <a:r>
              <a:rPr lang="sl-SI" dirty="0"/>
              <a:t> term)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3200" dirty="0"/>
              <a:t>All applicants will have the opportunity </a:t>
            </a:r>
            <a:r>
              <a:rPr lang="en-GB" sz="3200" b="1" dirty="0"/>
              <a:t>to get in contact with interested end-users (farmers, industry) and investors </a:t>
            </a:r>
            <a:r>
              <a:rPr lang="en-GB" sz="3200" dirty="0"/>
              <a:t>for information exchange and collaboration opportunities</a:t>
            </a:r>
          </a:p>
          <a:p>
            <a:r>
              <a:rPr lang="en-GB" sz="3200" b="1" dirty="0"/>
              <a:t>Innovation scouting and Technology Transfer</a:t>
            </a:r>
            <a:r>
              <a:rPr lang="en-GB" sz="3200" dirty="0"/>
              <a:t>, where facilitators will scout your solutions and promote them when possible </a:t>
            </a:r>
          </a:p>
          <a:p>
            <a:r>
              <a:rPr lang="en-GB" sz="3200" dirty="0"/>
              <a:t>Financing/funding, where facilitators will (i) </a:t>
            </a:r>
            <a:r>
              <a:rPr lang="en-GB" sz="3200" b="1" dirty="0"/>
              <a:t>search for additional public funding</a:t>
            </a:r>
            <a:r>
              <a:rPr lang="en-GB" sz="3200" dirty="0"/>
              <a:t> (ii) </a:t>
            </a:r>
            <a:r>
              <a:rPr lang="en-GB" sz="3200" b="1" dirty="0"/>
              <a:t>connecting solution providers with investors </a:t>
            </a:r>
            <a:r>
              <a:rPr lang="en-GB" sz="3200" dirty="0"/>
              <a:t>(</a:t>
            </a:r>
            <a:r>
              <a:rPr lang="en-GB" sz="3200" dirty="0" err="1"/>
              <a:t>startup</a:t>
            </a:r>
            <a:r>
              <a:rPr lang="en-GB" sz="3200" dirty="0"/>
              <a:t> programmes, venture, …)  </a:t>
            </a:r>
          </a:p>
          <a:p>
            <a:r>
              <a:rPr lang="en-GB" sz="3200" dirty="0"/>
              <a:t>All applicants will be able to </a:t>
            </a:r>
            <a:r>
              <a:rPr lang="en-GB" sz="3200" b="1" dirty="0"/>
              <a:t>explore/use DIH AGRIFOOD services and access DIH AGRIFOOD infrastructure</a:t>
            </a:r>
          </a:p>
          <a:p>
            <a:r>
              <a:rPr lang="en-GB" sz="3200" b="1" dirty="0"/>
              <a:t>Living lab service</a:t>
            </a:r>
            <a:r>
              <a:rPr lang="en-GB" sz="3200" dirty="0"/>
              <a:t>, through which interested target group members (farmers, food producers, SFSCs) will provide deployment/testing/validation facility for solutions to be piloted and demonstrated to other interested parties. will be presented as Living lab cases (use-cases) at the real user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0466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8CBA81-BBD9-4B2B-B533-D1020060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/>
              <a:t>Thank you for your attention!</a:t>
            </a:r>
            <a:endParaRPr lang="sl-SI" b="1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7E287BE-BC28-414B-9610-B213728D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937" y="2630905"/>
            <a:ext cx="9091862" cy="3546058"/>
          </a:xfrm>
        </p:spPr>
        <p:txBody>
          <a:bodyPr/>
          <a:lstStyle/>
          <a:p>
            <a:pPr marL="0" indent="0" algn="ctr">
              <a:buNone/>
            </a:pPr>
            <a:endParaRPr lang="sl-SI" dirty="0">
              <a:hlinkClick r:id="rId2"/>
            </a:endParaRPr>
          </a:p>
          <a:p>
            <a:pPr marL="0" indent="0" algn="ctr">
              <a:buNone/>
            </a:pPr>
            <a:endParaRPr lang="sl-SI" dirty="0">
              <a:hlinkClick r:id="rId2"/>
            </a:endParaRPr>
          </a:p>
          <a:p>
            <a:pPr marL="0" indent="0" algn="ctr">
              <a:buNone/>
            </a:pPr>
            <a:endParaRPr lang="sl-SI" dirty="0">
              <a:hlinkClick r:id="rId2"/>
            </a:endParaRPr>
          </a:p>
          <a:p>
            <a:pPr marL="0" indent="0" algn="ctr">
              <a:buNone/>
            </a:pPr>
            <a:r>
              <a:rPr lang="sl-SI" dirty="0">
                <a:hlinkClick r:id="rId2"/>
              </a:rPr>
              <a:t>daniel.copot@itc-cluster.com</a:t>
            </a:r>
            <a:r>
              <a:rPr lang="sl-SI" dirty="0"/>
              <a:t> </a:t>
            </a:r>
          </a:p>
          <a:p>
            <a:pPr marL="0" indent="0" algn="ctr">
              <a:buNone/>
            </a:pPr>
            <a:r>
              <a:rPr lang="sl-SI" dirty="0"/>
              <a:t>+386 41 343 640</a:t>
            </a:r>
          </a:p>
          <a:p>
            <a:pPr marL="0" indent="0" algn="ctr">
              <a:buNone/>
            </a:pPr>
            <a:r>
              <a:rPr lang="sl-SI" dirty="0"/>
              <a:t> 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259F01-D575-4B47-B95E-1A4EFD74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EB64-3C2A-4657-B8CC-E7CF29BBA2FF}" type="datetime1">
              <a:rPr lang="sl-SI" smtClean="0"/>
              <a:t>28.10.2020</a:t>
            </a:fld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348CE8C-48F4-4F16-A5B3-1AD6413A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36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15BAD91-ADCF-4E79-8E15-E30545069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1"/>
          <a:stretch/>
        </p:blipFill>
        <p:spPr>
          <a:xfrm>
            <a:off x="5437226" y="1851103"/>
            <a:ext cx="2792376" cy="20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3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Open </a:t>
            </a:r>
            <a:r>
              <a:rPr lang="sl-SI" dirty="0" err="1"/>
              <a:t>call</a:t>
            </a:r>
            <a:r>
              <a:rPr lang="sl-SI" dirty="0"/>
              <a:t> </a:t>
            </a:r>
            <a:r>
              <a:rPr lang="sl-SI" dirty="0" err="1"/>
              <a:t>results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Clarification</a:t>
            </a:r>
            <a:r>
              <a:rPr lang="sl-SI" dirty="0"/>
              <a:t>!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4400" dirty="0"/>
              <a:t>20 </a:t>
            </a:r>
            <a:r>
              <a:rPr lang="sl-SI" sz="4400" dirty="0" err="1"/>
              <a:t>chosen</a:t>
            </a:r>
            <a:r>
              <a:rPr lang="sl-SI" sz="4400" dirty="0"/>
              <a:t> </a:t>
            </a:r>
            <a:r>
              <a:rPr lang="sl-SI" sz="4400" dirty="0" err="1"/>
              <a:t>for</a:t>
            </a:r>
            <a:r>
              <a:rPr lang="sl-SI" sz="4400" dirty="0"/>
              <a:t> </a:t>
            </a:r>
            <a:r>
              <a:rPr lang="sl-SI" sz="4400" dirty="0" err="1"/>
              <a:t>the</a:t>
            </a:r>
            <a:r>
              <a:rPr lang="sl-SI" sz="4400" dirty="0"/>
              <a:t> F2F </a:t>
            </a:r>
            <a:r>
              <a:rPr lang="sl-SI" sz="4400" dirty="0" err="1"/>
              <a:t>Hack</a:t>
            </a:r>
            <a:r>
              <a:rPr lang="sl-SI" sz="4400" dirty="0"/>
              <a:t> </a:t>
            </a:r>
            <a:r>
              <a:rPr lang="sl-SI" sz="4400" dirty="0" err="1"/>
              <a:t>competition</a:t>
            </a:r>
            <a:r>
              <a:rPr lang="sl-SI" sz="4400" dirty="0"/>
              <a:t> (</a:t>
            </a:r>
            <a:r>
              <a:rPr lang="sl-SI" sz="4400" dirty="0" err="1"/>
              <a:t>pitching</a:t>
            </a:r>
            <a:r>
              <a:rPr lang="sl-SI" sz="4400" dirty="0"/>
              <a:t>)</a:t>
            </a:r>
          </a:p>
          <a:p>
            <a:r>
              <a:rPr lang="sl-SI" sz="4400" dirty="0"/>
              <a:t>6 on </a:t>
            </a:r>
            <a:r>
              <a:rPr lang="sl-SI" sz="4400" dirty="0" err="1"/>
              <a:t>the</a:t>
            </a:r>
            <a:r>
              <a:rPr lang="sl-SI" sz="4400" dirty="0"/>
              <a:t> </a:t>
            </a:r>
            <a:r>
              <a:rPr lang="sl-SI" sz="4400" dirty="0" err="1"/>
              <a:t>reserve</a:t>
            </a:r>
            <a:r>
              <a:rPr lang="sl-SI" sz="4400" dirty="0"/>
              <a:t> list</a:t>
            </a:r>
          </a:p>
          <a:p>
            <a:r>
              <a:rPr lang="sl-SI" sz="4400" dirty="0"/>
              <a:t>2 non-</a:t>
            </a:r>
            <a:r>
              <a:rPr lang="sl-SI" sz="4400" dirty="0" err="1"/>
              <a:t>eligible</a:t>
            </a:r>
            <a:r>
              <a:rPr lang="sl-SI" sz="4400" dirty="0"/>
              <a:t> </a:t>
            </a:r>
            <a:r>
              <a:rPr lang="sl-SI" sz="4400" dirty="0" err="1"/>
              <a:t>but</a:t>
            </a:r>
            <a:r>
              <a:rPr lang="sl-SI" sz="4400" dirty="0"/>
              <a:t> </a:t>
            </a:r>
            <a:r>
              <a:rPr lang="sl-SI" sz="4400" dirty="0" err="1"/>
              <a:t>participating</a:t>
            </a:r>
            <a:r>
              <a:rPr lang="sl-SI" sz="4400" dirty="0"/>
              <a:t> (</a:t>
            </a:r>
            <a:r>
              <a:rPr lang="sl-SI" sz="4400" dirty="0" err="1"/>
              <a:t>countries</a:t>
            </a:r>
            <a:r>
              <a:rPr lang="sl-SI" sz="4400" dirty="0"/>
              <a:t> </a:t>
            </a:r>
            <a:r>
              <a:rPr lang="sl-SI" sz="4400" dirty="0" err="1"/>
              <a:t>outside</a:t>
            </a:r>
            <a:r>
              <a:rPr lang="sl-SI" sz="4400" dirty="0"/>
              <a:t> EU)</a:t>
            </a:r>
          </a:p>
          <a:p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995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Few</a:t>
            </a:r>
            <a:r>
              <a:rPr lang="sl-SI" dirty="0"/>
              <a:t> </a:t>
            </a:r>
            <a:r>
              <a:rPr lang="sl-SI" dirty="0" err="1"/>
              <a:t>pointers</a:t>
            </a:r>
            <a:r>
              <a:rPr lang="sl-SI" dirty="0"/>
              <a:t> to start </a:t>
            </a:r>
            <a:r>
              <a:rPr lang="sl-SI" dirty="0" err="1"/>
              <a:t>with</a:t>
            </a:r>
            <a:r>
              <a:rPr lang="sl-SI" dirty="0"/>
              <a:t>!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494" y="1825625"/>
            <a:ext cx="6962503" cy="4351338"/>
          </a:xfrm>
        </p:spPr>
        <p:txBody>
          <a:bodyPr>
            <a:normAutofit/>
          </a:bodyPr>
          <a:lstStyle/>
          <a:p>
            <a:r>
              <a:rPr lang="sl-SI" sz="3600" dirty="0" err="1"/>
              <a:t>Let‘s</a:t>
            </a:r>
            <a:r>
              <a:rPr lang="sl-SI" sz="3600" dirty="0"/>
              <a:t> </a:t>
            </a:r>
            <a:r>
              <a:rPr lang="sl-SI" sz="3600" dirty="0" err="1"/>
              <a:t>learn</a:t>
            </a:r>
            <a:r>
              <a:rPr lang="sl-SI" sz="3600" dirty="0"/>
              <a:t> </a:t>
            </a:r>
            <a:r>
              <a:rPr lang="sl-SI" sz="3600" dirty="0" err="1"/>
              <a:t>from</a:t>
            </a:r>
            <a:r>
              <a:rPr lang="sl-SI" sz="3600" dirty="0"/>
              <a:t> </a:t>
            </a:r>
            <a:r>
              <a:rPr lang="sl-SI" sz="3600" dirty="0" err="1"/>
              <a:t>each</a:t>
            </a:r>
            <a:r>
              <a:rPr lang="sl-SI" sz="3600" dirty="0"/>
              <a:t> </a:t>
            </a:r>
            <a:r>
              <a:rPr lang="sl-SI" sz="3600" dirty="0" err="1"/>
              <a:t>other</a:t>
            </a:r>
            <a:endParaRPr lang="sl-SI" sz="3600" dirty="0"/>
          </a:p>
          <a:p>
            <a:r>
              <a:rPr lang="sl-SI" sz="3600" dirty="0" err="1"/>
              <a:t>Let‘s</a:t>
            </a:r>
            <a:r>
              <a:rPr lang="sl-SI" sz="3600" dirty="0"/>
              <a:t> </a:t>
            </a:r>
            <a:r>
              <a:rPr lang="sl-SI" sz="3600" dirty="0" err="1"/>
              <a:t>build</a:t>
            </a:r>
            <a:r>
              <a:rPr lang="sl-SI" sz="3600" dirty="0"/>
              <a:t> </a:t>
            </a:r>
            <a:r>
              <a:rPr lang="sl-SI" sz="3600" dirty="0" err="1"/>
              <a:t>new</a:t>
            </a:r>
            <a:r>
              <a:rPr lang="sl-SI" sz="3600" dirty="0"/>
              <a:t> </a:t>
            </a:r>
            <a:r>
              <a:rPr lang="sl-SI" sz="3600" dirty="0" err="1"/>
              <a:t>collaborations</a:t>
            </a:r>
            <a:endParaRPr lang="sl-SI" sz="3600" dirty="0"/>
          </a:p>
          <a:p>
            <a:r>
              <a:rPr lang="sl-SI" sz="3600" dirty="0" err="1"/>
              <a:t>Let‘s</a:t>
            </a:r>
            <a:r>
              <a:rPr lang="sl-SI" sz="3600" dirty="0"/>
              <a:t> </a:t>
            </a:r>
            <a:r>
              <a:rPr lang="sl-SI" sz="3600" dirty="0" err="1"/>
              <a:t>interact</a:t>
            </a:r>
            <a:r>
              <a:rPr lang="sl-SI" sz="3600" dirty="0"/>
              <a:t> (camera on, </a:t>
            </a:r>
            <a:r>
              <a:rPr lang="sl-SI" sz="3600" dirty="0" err="1"/>
              <a:t>chat</a:t>
            </a:r>
            <a:r>
              <a:rPr lang="sl-SI" sz="3600" dirty="0"/>
              <a:t>/Q)</a:t>
            </a:r>
          </a:p>
          <a:p>
            <a:r>
              <a:rPr lang="sl-SI" sz="3600" dirty="0" err="1"/>
              <a:t>Move</a:t>
            </a:r>
            <a:r>
              <a:rPr lang="sl-SI" sz="3600" dirty="0"/>
              <a:t> </a:t>
            </a:r>
            <a:r>
              <a:rPr lang="sl-SI" sz="3600" dirty="0" err="1"/>
              <a:t>from</a:t>
            </a:r>
            <a:r>
              <a:rPr lang="sl-SI" sz="3600" dirty="0"/>
              <a:t> </a:t>
            </a:r>
            <a:r>
              <a:rPr lang="sl-SI" sz="3600" dirty="0" err="1"/>
              <a:t>the</a:t>
            </a:r>
            <a:r>
              <a:rPr lang="sl-SI" sz="3600" dirty="0"/>
              <a:t> ‘‘</a:t>
            </a:r>
            <a:r>
              <a:rPr lang="sl-SI" sz="3600" dirty="0" err="1"/>
              <a:t>comfort</a:t>
            </a:r>
            <a:r>
              <a:rPr lang="sl-SI" sz="3600" dirty="0"/>
              <a:t> zone‘‘</a:t>
            </a:r>
          </a:p>
          <a:p>
            <a:pPr marL="0" indent="0">
              <a:buNone/>
            </a:pPr>
            <a:endParaRPr lang="sl-SI" sz="3600" dirty="0"/>
          </a:p>
          <a:p>
            <a:r>
              <a:rPr lang="sl-SI" sz="3600" dirty="0" err="1"/>
              <a:t>Any</a:t>
            </a:r>
            <a:r>
              <a:rPr lang="sl-SI" sz="3600" dirty="0"/>
              <a:t> </a:t>
            </a:r>
            <a:r>
              <a:rPr lang="sl-SI" sz="3600" dirty="0" err="1"/>
              <a:t>reservations</a:t>
            </a:r>
            <a:r>
              <a:rPr lang="sl-SI" sz="3600" dirty="0"/>
              <a:t> </a:t>
            </a:r>
            <a:r>
              <a:rPr lang="sl-SI" sz="3600" dirty="0" err="1"/>
              <a:t>about</a:t>
            </a:r>
            <a:r>
              <a:rPr lang="sl-SI" sz="3600" dirty="0"/>
              <a:t> </a:t>
            </a:r>
            <a:r>
              <a:rPr lang="sl-SI" sz="3600" dirty="0" err="1"/>
              <a:t>publishing</a:t>
            </a:r>
            <a:r>
              <a:rPr lang="sl-SI" sz="3600" dirty="0"/>
              <a:t>/</a:t>
            </a:r>
            <a:r>
              <a:rPr lang="sl-SI" sz="3600" dirty="0" err="1"/>
              <a:t>promoting</a:t>
            </a:r>
            <a:r>
              <a:rPr lang="sl-SI" sz="3600" dirty="0"/>
              <a:t> </a:t>
            </a:r>
            <a:r>
              <a:rPr lang="sl-SI" sz="3600" dirty="0" err="1"/>
              <a:t>activities</a:t>
            </a:r>
            <a:r>
              <a:rPr lang="sl-SI" sz="3600" dirty="0"/>
              <a:t>?</a:t>
            </a:r>
          </a:p>
          <a:p>
            <a:endParaRPr lang="sl-SI" sz="4400" dirty="0"/>
          </a:p>
          <a:p>
            <a:pPr marL="0" indent="0">
              <a:buNone/>
            </a:pPr>
            <a:endParaRPr lang="sl-SI" sz="4400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5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D041B79-A07F-41B1-9CB7-3DD8FC1E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168" y="1483879"/>
            <a:ext cx="31217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2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Mentoring</a:t>
            </a:r>
            <a:r>
              <a:rPr lang="sl-SI" dirty="0"/>
              <a:t> programme</a:t>
            </a:r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494" y="1825625"/>
            <a:ext cx="7695765" cy="4351338"/>
          </a:xfrm>
        </p:spPr>
        <p:txBody>
          <a:bodyPr>
            <a:normAutofit/>
          </a:bodyPr>
          <a:lstStyle/>
          <a:p>
            <a:r>
              <a:rPr lang="en-GB" sz="3600" b="1" dirty="0"/>
              <a:t>Session #1: </a:t>
            </a:r>
            <a:r>
              <a:rPr lang="en-GB" sz="3600" dirty="0"/>
              <a:t>Introduction, DIH AGRIFOOD support services and F2F Hack process session</a:t>
            </a:r>
          </a:p>
          <a:p>
            <a:r>
              <a:rPr lang="en-GB" sz="3600" b="1" dirty="0"/>
              <a:t>Session #2:</a:t>
            </a:r>
            <a:r>
              <a:rPr lang="en-GB" sz="3600" dirty="0"/>
              <a:t> Commercialization and Networking session</a:t>
            </a:r>
          </a:p>
          <a:p>
            <a:r>
              <a:rPr lang="en-GB" sz="3600" b="1" dirty="0"/>
              <a:t>Session #3:</a:t>
            </a:r>
            <a:r>
              <a:rPr lang="en-GB" sz="3600" dirty="0"/>
              <a:t> Pitching preparation session</a:t>
            </a:r>
          </a:p>
          <a:p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6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703D63C-B739-4DF4-BC0C-80A4E8A2B3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43" y="2589213"/>
            <a:ext cx="2236524" cy="16795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DE06EB7-D671-4ABB-8BC3-DC1781E65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1"/>
          <a:stretch/>
        </p:blipFill>
        <p:spPr>
          <a:xfrm>
            <a:off x="9782259" y="946285"/>
            <a:ext cx="2055493" cy="148880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7A1482C-E1C7-49E6-B638-2BAFFAB89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846" y="4330779"/>
            <a:ext cx="1518929" cy="18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8CBA81-BBD9-4B2B-B533-D1020060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/>
              <a:t>SESSION #1: DIH AGRIFOOD SUPPORT SERVICES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259F01-D575-4B47-B95E-1A4EFD74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EB64-3C2A-4657-B8CC-E7CF29BBA2FF}" type="datetime1">
              <a:rPr lang="sl-SI" smtClean="0"/>
              <a:t>28.10.2020</a:t>
            </a:fld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348CE8C-48F4-4F16-A5B3-1AD6413A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337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ITC - </a:t>
            </a:r>
            <a:r>
              <a:rPr lang="sl-SI" dirty="0" err="1"/>
              <a:t>Innovation</a:t>
            </a:r>
            <a:r>
              <a:rPr lang="sl-SI" dirty="0"/>
              <a:t> </a:t>
            </a:r>
            <a:r>
              <a:rPr lang="sl-SI" dirty="0" err="1"/>
              <a:t>Technology</a:t>
            </a:r>
            <a:r>
              <a:rPr lang="sl-SI" dirty="0"/>
              <a:t> </a:t>
            </a:r>
            <a:r>
              <a:rPr lang="sl-SI" dirty="0" err="1"/>
              <a:t>Cluster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ITC Cluster aims at fostering cross-sectoral innovation, based upon novel technologies and ICT, while bringing together SMEs and other institutions from different sectors and turn them into being ‘’Smart’’</a:t>
            </a:r>
          </a:p>
          <a:p>
            <a:pPr marL="0" indent="0" algn="ctr">
              <a:buNone/>
            </a:pPr>
            <a:r>
              <a:rPr lang="en-US" sz="2400" b="1" dirty="0"/>
              <a:t>Technology Transfer office</a:t>
            </a:r>
          </a:p>
          <a:p>
            <a:r>
              <a:rPr lang="en-US" sz="2400" dirty="0"/>
              <a:t>The Technology Transfer skills and principles are the key for ITC cluster operation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8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D963707-8735-4EBE-BC6C-CE7A2E12B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60" y="4085112"/>
            <a:ext cx="1660103" cy="110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CFB6438-D28F-470C-8245-7617CCA3A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45" y="5066370"/>
            <a:ext cx="1709407" cy="117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4231E7E-6982-4F1E-AA67-1042D995C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73" y="4164911"/>
            <a:ext cx="1451593" cy="193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B0D3584-0E26-4CFA-9124-F404F032E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95" y="4110879"/>
            <a:ext cx="2126208" cy="110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83B4992-A12A-4169-ACB0-E0056DEA1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20" y="4099004"/>
            <a:ext cx="1658444" cy="110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EEA3BFB-3FD5-4561-9D55-4AE8F4777F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26" y="5106591"/>
            <a:ext cx="1768484" cy="117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54D8FA17-9C7C-4593-B1CF-E40F141DCF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13" y="5151605"/>
            <a:ext cx="1969208" cy="110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4CF89A54-B216-41C8-BFFF-5D85029D4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84" y="5078243"/>
            <a:ext cx="2021126" cy="117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F49E8646-472F-42A7-B104-ADFF449BF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99" y="4140475"/>
            <a:ext cx="1772834" cy="100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06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995FF-C8BB-40BD-97EE-CFD9C3E3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needed to support farmers differently!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C3F0AE-0D41-4E68-8121-57C9FBA8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WHY? We need to produce more food with less resources and the way to achieve this is through digital transformation</a:t>
            </a:r>
          </a:p>
          <a:p>
            <a:r>
              <a:rPr lang="en-US" sz="1800" dirty="0"/>
              <a:t>Technologies: IoT, IoE, Industry 4.0, Agriculture 4.0</a:t>
            </a:r>
          </a:p>
          <a:p>
            <a:r>
              <a:rPr lang="en-US" sz="1800" dirty="0"/>
              <a:t>Trends in EU (Common EU Agricultural Policy, EIP-AGRI)</a:t>
            </a:r>
          </a:p>
          <a:p>
            <a:r>
              <a:rPr lang="en-US" sz="1800" dirty="0"/>
              <a:t>Farmers should be put in the </a:t>
            </a:r>
            <a:r>
              <a:rPr lang="en-US" sz="1800" dirty="0" err="1"/>
              <a:t>centre</a:t>
            </a:r>
            <a:r>
              <a:rPr lang="en-US" sz="1800" dirty="0"/>
              <a:t>!</a:t>
            </a:r>
          </a:p>
          <a:p>
            <a:r>
              <a:rPr lang="en-US" sz="1800" dirty="0"/>
              <a:t>The importance of ‘‘Technology transfer‘‘</a:t>
            </a:r>
          </a:p>
          <a:p>
            <a:r>
              <a:rPr lang="en-US" sz="1800" dirty="0"/>
              <a:t>Living lab approach</a:t>
            </a:r>
          </a:p>
          <a:p>
            <a:r>
              <a:rPr lang="en-US" sz="1800" dirty="0"/>
              <a:t>Complexity, lack of skills, lack of finances, …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C68255-7F10-43AB-9C1C-E1C78268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1F9AE5-2080-4837-B733-F7FDD7CA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9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2C9A341-CE75-4F7A-A47C-66CA532E9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9"/>
          <a:stretch/>
        </p:blipFill>
        <p:spPr>
          <a:xfrm>
            <a:off x="6914626" y="3729923"/>
            <a:ext cx="5113798" cy="244704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9F0C773-C7C2-4A7D-973A-AA41B5A5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755" y="2324746"/>
            <a:ext cx="2926045" cy="13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9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B017CFC8BC5C4CAD71B81C02937A2C" ma:contentTypeVersion="12" ma:contentTypeDescription="Ustvari nov dokument." ma:contentTypeScope="" ma:versionID="ff8c54cefc2caa93eb773d280d652efc">
  <xsd:schema xmlns:xsd="http://www.w3.org/2001/XMLSchema" xmlns:xs="http://www.w3.org/2001/XMLSchema" xmlns:p="http://schemas.microsoft.com/office/2006/metadata/properties" xmlns:ns2="70bae2a1-b54a-4ba4-892b-93bfa26195f9" xmlns:ns3="3cd96cd9-0c77-44e8-b133-56f49bc078ea" targetNamespace="http://schemas.microsoft.com/office/2006/metadata/properties" ma:root="true" ma:fieldsID="26cbd8ba908944baa9788932de309cea" ns2:_="" ns3:_="">
    <xsd:import namespace="70bae2a1-b54a-4ba4-892b-93bfa26195f9"/>
    <xsd:import namespace="3cd96cd9-0c77-44e8-b133-56f49bc078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ae2a1-b54a-4ba4-892b-93bfa2619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96cd9-0c77-44e8-b133-56f49bc078e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A94E4D-784C-49B2-AF0A-AD889492E8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1F97C8-3878-4B44-89F9-4D5520DD24DD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70bae2a1-b54a-4ba4-892b-93bfa26195f9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cd96cd9-0c77-44e8-b133-56f49bc078ea"/>
  </ds:schemaRefs>
</ds:datastoreItem>
</file>

<file path=customXml/itemProps3.xml><?xml version="1.0" encoding="utf-8"?>
<ds:datastoreItem xmlns:ds="http://schemas.openxmlformats.org/officeDocument/2006/customXml" ds:itemID="{0458ACAD-9CB5-4176-A406-8F14D5D07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bae2a1-b54a-4ba4-892b-93bfa26195f9"/>
    <ds:schemaRef ds:uri="3cd96cd9-0c77-44e8-b133-56f49bc078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7395</TotalTime>
  <Words>1622</Words>
  <Application>Microsoft Office PowerPoint</Application>
  <PresentationFormat>Širokozaslonsko</PresentationFormat>
  <Paragraphs>263</Paragraphs>
  <Slides>36</Slides>
  <Notes>19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Officeova tema</vt:lpstr>
      <vt:lpstr>Farm to Form Hackathon introduction and Session #1</vt:lpstr>
      <vt:lpstr>Agenda</vt:lpstr>
      <vt:lpstr>Welcome participants (28)!</vt:lpstr>
      <vt:lpstr>Open call results and Clarification!</vt:lpstr>
      <vt:lpstr>Few pointers to start with!</vt:lpstr>
      <vt:lpstr>Mentoring programme</vt:lpstr>
      <vt:lpstr>SESSION #1: DIH AGRIFOOD SUPPORT SERVICES</vt:lpstr>
      <vt:lpstr>ITC - Innovation Technology Cluster</vt:lpstr>
      <vt:lpstr>We needed to support farmers differently!</vt:lpstr>
      <vt:lpstr>Digital Innovation Hub for Agriculture and Food Production – DIH Agrifood</vt:lpstr>
      <vt:lpstr>We needed to support farmers differently!</vt:lpstr>
      <vt:lpstr>Important role of DIH!</vt:lpstr>
      <vt:lpstr>DIH AGRIFOOD - thematic areas</vt:lpstr>
      <vt:lpstr>DIH AGRIFOOD service portfolio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DIH AGRIFOOD Network</vt:lpstr>
      <vt:lpstr>DIH AGRIFOOD Facilitation</vt:lpstr>
      <vt:lpstr>SESSION #1: FARM2FORK HACKATHON PROCESS</vt:lpstr>
      <vt:lpstr>Farm2Fork Hackathon</vt:lpstr>
      <vt:lpstr>Partners and the process</vt:lpstr>
      <vt:lpstr>Farm2Fork Hack timeline</vt:lpstr>
      <vt:lpstr>Important dates</vt:lpstr>
      <vt:lpstr>EDM (co-organized with Startup3)</vt:lpstr>
      <vt:lpstr>Individual mentoring sessions</vt:lpstr>
      <vt:lpstr>Farm2Form Hack Conference</vt:lpstr>
      <vt:lpstr>SESSION #1: BENEFITS FOR STARTUPS/SMEs AND STEPS TO BE TAKEN</vt:lpstr>
      <vt:lpstr>ACCELERATE activities #1</vt:lpstr>
      <vt:lpstr>ACCELERATE activities #2</vt:lpstr>
      <vt:lpstr>ACCELERATE activities #3 (long term)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Aleksandra Kocet [ITC]</dc:creator>
  <cp:lastModifiedBy>Aleksandra Kocet [ITC]</cp:lastModifiedBy>
  <cp:revision>70</cp:revision>
  <dcterms:created xsi:type="dcterms:W3CDTF">2020-09-20T19:34:29Z</dcterms:created>
  <dcterms:modified xsi:type="dcterms:W3CDTF">2020-10-28T19:35:15Z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0x010100FFB017CFC8BC5C4CAD71B81C02937A2C</vt:lpwstr>
  </property>
</Properties>
</file>